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g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EFE8D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548640"/>
            <a:ext cx="73152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1000" i="0">
                <a:solidFill>
                  <a:srgbClr val="1A2233"/>
                </a:solidFill>
                <a:latin typeface="Instrument Sans"/>
                <a:ea typeface="Instrument Sans"/>
                <a:cs typeface="Instrument Sans"/>
              </a:rPr>
              <a:t>A   B 1   I N T E R M E D I A T E   L E S S O 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02920" y="1143000"/>
            <a:ext cx="6949440" cy="1371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00000"/>
              </a:lnSpc>
            </a:pPr>
            <a:r>
              <a:rPr sz="8000" i="0">
                <a:solidFill>
                  <a:srgbClr val="1A2233"/>
                </a:solidFill>
                <a:latin typeface="Libre Baskerville"/>
                <a:ea typeface="Libre Baskerville"/>
                <a:cs typeface="Libre Baskerville"/>
              </a:rPr>
              <a:t>Vocabulary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02920" y="2331720"/>
            <a:ext cx="6949440" cy="1371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00000"/>
              </a:lnSpc>
            </a:pPr>
            <a:r>
              <a:rPr sz="8000" i="1">
                <a:solidFill>
                  <a:srgbClr val="1A2233"/>
                </a:solidFill>
                <a:latin typeface="Instrument Serif"/>
                <a:ea typeface="Instrument Serif"/>
                <a:cs typeface="Instrument Serif"/>
              </a:rPr>
              <a:t>memory.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48640" y="3657600"/>
            <a:ext cx="676656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1800" i="1">
                <a:solidFill>
                  <a:srgbClr val="4F5566"/>
                </a:solidFill>
                <a:latin typeface="Instrument Serif"/>
                <a:ea typeface="Instrument Serif"/>
                <a:cs typeface="Instrument Serif"/>
              </a:rPr>
              <a:t>Speaking &amp; vocabulary  ·  Day 1, Lesson 3  ·  90 minutes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548640" y="4297680"/>
            <a:ext cx="6492240" cy="0"/>
          </a:xfrm>
          <a:prstGeom prst="line">
            <a:avLst/>
          </a:prstGeom>
          <a:ln w="6350">
            <a:solidFill>
              <a:srgbClr val="C9C3B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548640" y="4416552"/>
            <a:ext cx="54864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800" i="0">
                <a:solidFill>
                  <a:srgbClr val="4F5566"/>
                </a:solidFill>
                <a:latin typeface="Instrument Sans"/>
                <a:ea typeface="Instrument Sans"/>
                <a:cs typeface="Instrument Sans"/>
              </a:rPr>
              <a:t>L E S S O N   A I M 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48640" y="4754880"/>
            <a:ext cx="6858000" cy="15544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30000"/>
              </a:lnSpc>
            </a:pPr>
            <a:r>
              <a:rPr sz="1500" i="1">
                <a:solidFill>
                  <a:srgbClr val="1A2233"/>
                </a:solidFill>
                <a:latin typeface="Instrument Serif"/>
                <a:ea typeface="Instrument Serif"/>
                <a:cs typeface="Instrument Serif"/>
              </a:rPr>
              <a:t>Learn a seven-step system for recording new words.</a:t>
            </a:r>
          </a:p>
          <a:p>
            <a:pPr algn="l">
              <a:lnSpc>
                <a:spcPct val="130000"/>
              </a:lnSpc>
              <a:spcBef>
                <a:spcPts val="800"/>
              </a:spcBef>
            </a:pPr>
            <a:r>
              <a:rPr sz="1500" i="1">
                <a:solidFill>
                  <a:srgbClr val="1A2233"/>
                </a:solidFill>
                <a:latin typeface="Instrument Serif"/>
                <a:ea typeface="Instrument Serif"/>
                <a:cs typeface="Instrument Serif"/>
              </a:rPr>
              <a:t>Apply it to five words from your life.</a:t>
            </a:r>
          </a:p>
          <a:p>
            <a:pPr algn="l">
              <a:lnSpc>
                <a:spcPct val="130000"/>
              </a:lnSpc>
              <a:spcBef>
                <a:spcPts val="800"/>
              </a:spcBef>
            </a:pPr>
            <a:r>
              <a:rPr sz="1500" i="1">
                <a:solidFill>
                  <a:srgbClr val="1A2233"/>
                </a:solidFill>
                <a:latin typeface="Instrument Serif"/>
                <a:ea typeface="Instrument Serif"/>
                <a:cs typeface="Instrument Serif"/>
              </a:rPr>
              <a:t>Practise testing yourself before you check.</a:t>
            </a:r>
          </a:p>
        </p:txBody>
      </p:sp>
      <p:pic>
        <p:nvPicPr>
          <p:cNvPr id="10" name="Picture 9" descr="title_slide_notebook_v2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89520" y="777240"/>
            <a:ext cx="4114800" cy="4572000"/>
          </a:xfrm>
          <a:prstGeom prst="rect">
            <a:avLst/>
          </a:prstGeom>
        </p:spPr>
      </p:pic>
      <p:cxnSp>
        <p:nvCxnSpPr>
          <p:cNvPr id="11" name="Connector 10"/>
          <p:cNvCxnSpPr/>
          <p:nvPr/>
        </p:nvCxnSpPr>
        <p:spPr>
          <a:xfrm>
            <a:off x="548640" y="6446520"/>
            <a:ext cx="11094415" cy="0"/>
          </a:xfrm>
          <a:prstGeom prst="line">
            <a:avLst/>
          </a:prstGeom>
          <a:ln w="6350">
            <a:solidFill>
              <a:srgbClr val="C9C3B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548640" y="6510528"/>
            <a:ext cx="9144000" cy="228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700" i="0">
                <a:solidFill>
                  <a:srgbClr val="4F5566"/>
                </a:solidFill>
                <a:latin typeface="Instrument Sans"/>
                <a:ea typeface="Instrument Sans"/>
                <a:cs typeface="Instrument Sans"/>
              </a:rPr>
              <a:t>L E S S O N   P A C K   ·   1 2   S L I D E S   ·   A N   O R I G I N A L   L E S S O N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EFE8D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457200"/>
            <a:ext cx="73152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900" i="0">
                <a:solidFill>
                  <a:srgbClr val="1A2233"/>
                </a:solidFill>
                <a:latin typeface="Instrument Sans"/>
                <a:ea typeface="Instrument Sans"/>
                <a:cs typeface="Instrument Sans"/>
              </a:rPr>
              <a:t>T H R E E   T A K E A W A Y S   ·   4   M I 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841248"/>
            <a:ext cx="10972800" cy="7772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3400" i="0">
                <a:solidFill>
                  <a:srgbClr val="1A2233"/>
                </a:solidFill>
                <a:latin typeface="Libre Baskerville"/>
                <a:ea typeface="Libre Baskerville"/>
                <a:cs typeface="Libre Baskerville"/>
              </a:rPr>
              <a:t>Three takeaways.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1691640"/>
            <a:ext cx="1097280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1600" i="1">
                <a:solidFill>
                  <a:srgbClr val="4F5566"/>
                </a:solidFill>
                <a:latin typeface="Instrument Serif"/>
                <a:ea typeface="Instrument Serif"/>
                <a:cs typeface="Instrument Serif"/>
              </a:rPr>
              <a:t>What to take with you.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48640" y="2606040"/>
            <a:ext cx="914400" cy="5486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2400" i="1">
                <a:solidFill>
                  <a:srgbClr val="4F5566"/>
                </a:solidFill>
                <a:latin typeface="Instrument Serif"/>
                <a:ea typeface="Instrument Serif"/>
                <a:cs typeface="Instrument Serif"/>
              </a:rPr>
              <a:t>01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645920" y="2606040"/>
            <a:ext cx="4114800" cy="5486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1800" i="0">
                <a:solidFill>
                  <a:srgbClr val="1A2233"/>
                </a:solidFill>
                <a:latin typeface="Libre Baskerville"/>
                <a:ea typeface="Libre Baskerville"/>
                <a:cs typeface="Libre Baskerville"/>
              </a:rPr>
              <a:t>Words live in groups.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943600" y="2697480"/>
            <a:ext cx="5760720" cy="9144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1400" i="1">
                <a:solidFill>
                  <a:srgbClr val="4F5566"/>
                </a:solidFill>
                <a:latin typeface="Instrument Serif"/>
                <a:ea typeface="Instrument Serif"/>
                <a:cs typeface="Instrument Serif"/>
              </a:rPr>
              <a:t>Chunks, collocations, families. Never write a word alone.</a:t>
            </a:r>
          </a:p>
        </p:txBody>
      </p:sp>
      <p:cxnSp>
        <p:nvCxnSpPr>
          <p:cNvPr id="9" name="Connector 8"/>
          <p:cNvCxnSpPr/>
          <p:nvPr/>
        </p:nvCxnSpPr>
        <p:spPr>
          <a:xfrm>
            <a:off x="548640" y="3657600"/>
            <a:ext cx="11064240" cy="0"/>
          </a:xfrm>
          <a:prstGeom prst="line">
            <a:avLst/>
          </a:prstGeom>
          <a:ln w="6350">
            <a:solidFill>
              <a:srgbClr val="C9C3B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548640" y="3840480"/>
            <a:ext cx="914400" cy="5486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2400" i="1">
                <a:solidFill>
                  <a:srgbClr val="4F5566"/>
                </a:solidFill>
                <a:latin typeface="Instrument Serif"/>
                <a:ea typeface="Instrument Serif"/>
                <a:cs typeface="Instrument Serif"/>
              </a:rPr>
              <a:t>02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645920" y="3840480"/>
            <a:ext cx="4114800" cy="5486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1800" i="0">
                <a:solidFill>
                  <a:srgbClr val="1A2233"/>
                </a:solidFill>
                <a:latin typeface="Libre Baskerville"/>
                <a:ea typeface="Libre Baskerville"/>
                <a:cs typeface="Libre Baskerville"/>
              </a:rPr>
              <a:t>Make it yours.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943600" y="3931920"/>
            <a:ext cx="5760720" cy="9144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1400" i="1">
                <a:solidFill>
                  <a:srgbClr val="4F5566"/>
                </a:solidFill>
                <a:latin typeface="Instrument Serif"/>
                <a:ea typeface="Instrument Serif"/>
                <a:cs typeface="Instrument Serif"/>
              </a:rPr>
              <a:t>The image and personal sentence are where the memory forms.</a:t>
            </a:r>
          </a:p>
        </p:txBody>
      </p:sp>
      <p:cxnSp>
        <p:nvCxnSpPr>
          <p:cNvPr id="13" name="Connector 12"/>
          <p:cNvCxnSpPr/>
          <p:nvPr/>
        </p:nvCxnSpPr>
        <p:spPr>
          <a:xfrm>
            <a:off x="548640" y="4892040"/>
            <a:ext cx="11064240" cy="0"/>
          </a:xfrm>
          <a:prstGeom prst="line">
            <a:avLst/>
          </a:prstGeom>
          <a:ln w="6350">
            <a:solidFill>
              <a:srgbClr val="C9C3B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548640" y="5074920"/>
            <a:ext cx="914400" cy="5486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2400" i="1">
                <a:solidFill>
                  <a:srgbClr val="4F5566"/>
                </a:solidFill>
                <a:latin typeface="Instrument Serif"/>
                <a:ea typeface="Instrument Serif"/>
                <a:cs typeface="Instrument Serif"/>
              </a:rPr>
              <a:t>03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645920" y="5074920"/>
            <a:ext cx="4114800" cy="5486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1800" i="0">
                <a:solidFill>
                  <a:srgbClr val="1A2233"/>
                </a:solidFill>
                <a:latin typeface="Libre Baskerville"/>
                <a:ea typeface="Libre Baskerville"/>
                <a:cs typeface="Libre Baskerville"/>
              </a:rPr>
              <a:t>Test, then check.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943600" y="5166360"/>
            <a:ext cx="5760720" cy="9144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1400" i="1">
                <a:solidFill>
                  <a:srgbClr val="4F5566"/>
                </a:solidFill>
                <a:latin typeface="Instrument Serif"/>
                <a:ea typeface="Instrument Serif"/>
                <a:cs typeface="Instrument Serif"/>
              </a:rPr>
              <a:t>Retrieval makes words stick. Reading them again doesn't.</a:t>
            </a:r>
          </a:p>
        </p:txBody>
      </p:sp>
      <p:cxnSp>
        <p:nvCxnSpPr>
          <p:cNvPr id="17" name="Connector 16"/>
          <p:cNvCxnSpPr/>
          <p:nvPr/>
        </p:nvCxnSpPr>
        <p:spPr>
          <a:xfrm>
            <a:off x="548640" y="6446520"/>
            <a:ext cx="11094415" cy="0"/>
          </a:xfrm>
          <a:prstGeom prst="line">
            <a:avLst/>
          </a:prstGeom>
          <a:ln w="6350">
            <a:solidFill>
              <a:srgbClr val="C9C3B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548640" y="6510528"/>
            <a:ext cx="7315200" cy="228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700" i="0">
                <a:solidFill>
                  <a:srgbClr val="4F5566"/>
                </a:solidFill>
                <a:latin typeface="Instrument Sans"/>
                <a:ea typeface="Instrument Sans"/>
                <a:cs typeface="Instrument Sans"/>
              </a:rPr>
              <a:t>V O C A B U L A R Y   M E M O R Y   ·   B 1   I N T E R M E D I A T E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0515600" y="6510528"/>
            <a:ext cx="1188720" cy="228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>
              <a:lnSpc>
                <a:spcPct val="115000"/>
              </a:lnSpc>
            </a:pPr>
            <a:r>
              <a:rPr sz="1000" i="1">
                <a:solidFill>
                  <a:srgbClr val="4F5566"/>
                </a:solidFill>
                <a:latin typeface="Instrument Serif"/>
                <a:ea typeface="Instrument Serif"/>
                <a:cs typeface="Instrument Serif"/>
              </a:rPr>
              <a:t>10 / 12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EFE8D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457200"/>
            <a:ext cx="73152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900" i="0">
                <a:solidFill>
                  <a:srgbClr val="1A2233"/>
                </a:solidFill>
                <a:latin typeface="Instrument Sans"/>
                <a:ea typeface="Instrument Sans"/>
                <a:cs typeface="Instrument Sans"/>
              </a:rPr>
              <a:t>R E F L E C T I O N   ·   5   M I 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841248"/>
            <a:ext cx="10972800" cy="7772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3400" i="0">
                <a:solidFill>
                  <a:srgbClr val="1A2233"/>
                </a:solidFill>
                <a:latin typeface="Libre Baskerville"/>
                <a:ea typeface="Libre Baskerville"/>
                <a:cs typeface="Libre Baskerville"/>
              </a:rPr>
              <a:t>What. So what. Now what.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1691640"/>
            <a:ext cx="1097280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1600" i="1">
                <a:solidFill>
                  <a:srgbClr val="4F5566"/>
                </a:solidFill>
                <a:latin typeface="Instrument Serif"/>
                <a:ea typeface="Instrument Serif"/>
                <a:cs typeface="Instrument Serif"/>
              </a:rPr>
              <a:t>Two minutes each. Then write one sentence each in your notebook.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94360" y="2788920"/>
            <a:ext cx="338328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900" i="0">
                <a:solidFill>
                  <a:srgbClr val="1A2233"/>
                </a:solidFill>
                <a:latin typeface="Instrument Sans"/>
                <a:ea typeface="Instrument Sans"/>
                <a:cs typeface="Instrument Sans"/>
              </a:rPr>
              <a:t>W H A T ?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594360" y="3200400"/>
            <a:ext cx="3200400" cy="0"/>
          </a:xfrm>
          <a:prstGeom prst="line">
            <a:avLst/>
          </a:prstGeom>
          <a:ln w="6350">
            <a:solidFill>
              <a:srgbClr val="C9C3B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594360" y="3429000"/>
            <a:ext cx="3291840" cy="22860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35000"/>
              </a:lnSpc>
            </a:pPr>
            <a:r>
              <a:rPr sz="1800" i="1">
                <a:solidFill>
                  <a:srgbClr val="1A2233"/>
                </a:solidFill>
                <a:latin typeface="Instrument Serif"/>
                <a:ea typeface="Instrument Serif"/>
                <a:cs typeface="Instrument Serif"/>
              </a:rPr>
              <a:t>What's one word from today you'll never forget?</a:t>
            </a:r>
          </a:p>
        </p:txBody>
      </p:sp>
      <p:cxnSp>
        <p:nvCxnSpPr>
          <p:cNvPr id="9" name="Connector 8"/>
          <p:cNvCxnSpPr/>
          <p:nvPr/>
        </p:nvCxnSpPr>
        <p:spPr>
          <a:xfrm>
            <a:off x="4160520" y="2697479"/>
            <a:ext cx="0" cy="2834641"/>
          </a:xfrm>
          <a:prstGeom prst="line">
            <a:avLst/>
          </a:prstGeom>
          <a:ln w="6350">
            <a:solidFill>
              <a:srgbClr val="C9C3B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4251960" y="2788920"/>
            <a:ext cx="338328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900" i="0">
                <a:solidFill>
                  <a:srgbClr val="1A2233"/>
                </a:solidFill>
                <a:latin typeface="Instrument Sans"/>
                <a:ea typeface="Instrument Sans"/>
                <a:cs typeface="Instrument Sans"/>
              </a:rPr>
              <a:t>S O   W H A T ?</a:t>
            </a:r>
          </a:p>
        </p:txBody>
      </p:sp>
      <p:cxnSp>
        <p:nvCxnSpPr>
          <p:cNvPr id="11" name="Connector 10"/>
          <p:cNvCxnSpPr/>
          <p:nvPr/>
        </p:nvCxnSpPr>
        <p:spPr>
          <a:xfrm>
            <a:off x="4251960" y="3200400"/>
            <a:ext cx="3200400" cy="0"/>
          </a:xfrm>
          <a:prstGeom prst="line">
            <a:avLst/>
          </a:prstGeom>
          <a:ln w="6350">
            <a:solidFill>
              <a:srgbClr val="C9C3B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4251960" y="3429000"/>
            <a:ext cx="3291840" cy="22860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35000"/>
              </a:lnSpc>
            </a:pPr>
            <a:r>
              <a:rPr sz="1800" i="1">
                <a:solidFill>
                  <a:srgbClr val="1A2233"/>
                </a:solidFill>
                <a:latin typeface="Instrument Serif"/>
                <a:ea typeface="Instrument Serif"/>
                <a:cs typeface="Instrument Serif"/>
              </a:rPr>
              <a:t>So what does that tell you about how you learn?</a:t>
            </a:r>
          </a:p>
        </p:txBody>
      </p:sp>
      <p:cxnSp>
        <p:nvCxnSpPr>
          <p:cNvPr id="13" name="Connector 12"/>
          <p:cNvCxnSpPr/>
          <p:nvPr/>
        </p:nvCxnSpPr>
        <p:spPr>
          <a:xfrm>
            <a:off x="7818120" y="2697479"/>
            <a:ext cx="0" cy="2834641"/>
          </a:xfrm>
          <a:prstGeom prst="line">
            <a:avLst/>
          </a:prstGeom>
          <a:ln w="6350">
            <a:solidFill>
              <a:srgbClr val="C9C3B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7909560" y="2788920"/>
            <a:ext cx="338328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900" i="0">
                <a:solidFill>
                  <a:srgbClr val="1A2233"/>
                </a:solidFill>
                <a:latin typeface="Instrument Sans"/>
                <a:ea typeface="Instrument Sans"/>
                <a:cs typeface="Instrument Sans"/>
              </a:rPr>
              <a:t>N O W   W H A T ?</a:t>
            </a:r>
          </a:p>
        </p:txBody>
      </p:sp>
      <p:cxnSp>
        <p:nvCxnSpPr>
          <p:cNvPr id="15" name="Connector 14"/>
          <p:cNvCxnSpPr/>
          <p:nvPr/>
        </p:nvCxnSpPr>
        <p:spPr>
          <a:xfrm>
            <a:off x="7909560" y="3200400"/>
            <a:ext cx="3200400" cy="0"/>
          </a:xfrm>
          <a:prstGeom prst="line">
            <a:avLst/>
          </a:prstGeom>
          <a:ln w="6350">
            <a:solidFill>
              <a:srgbClr val="C9C3B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7909560" y="3429000"/>
            <a:ext cx="3291840" cy="22860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35000"/>
              </a:lnSpc>
            </a:pPr>
            <a:r>
              <a:rPr sz="1800" i="1">
                <a:solidFill>
                  <a:srgbClr val="1A2233"/>
                </a:solidFill>
                <a:latin typeface="Instrument Serif"/>
                <a:ea typeface="Instrument Serif"/>
                <a:cs typeface="Instrument Serif"/>
              </a:rPr>
              <a:t>Now what will you do with your notebook tomorrow?</a:t>
            </a:r>
          </a:p>
        </p:txBody>
      </p:sp>
      <p:cxnSp>
        <p:nvCxnSpPr>
          <p:cNvPr id="17" name="Connector 16"/>
          <p:cNvCxnSpPr/>
          <p:nvPr/>
        </p:nvCxnSpPr>
        <p:spPr>
          <a:xfrm>
            <a:off x="548640" y="6446520"/>
            <a:ext cx="11094415" cy="0"/>
          </a:xfrm>
          <a:prstGeom prst="line">
            <a:avLst/>
          </a:prstGeom>
          <a:ln w="6350">
            <a:solidFill>
              <a:srgbClr val="C9C3B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548640" y="6510528"/>
            <a:ext cx="7315200" cy="228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700" i="0">
                <a:solidFill>
                  <a:srgbClr val="4F5566"/>
                </a:solidFill>
                <a:latin typeface="Instrument Sans"/>
                <a:ea typeface="Instrument Sans"/>
                <a:cs typeface="Instrument Sans"/>
              </a:rPr>
              <a:t>V O C A B U L A R Y   M E M O R Y   ·   B 1   I N T E R M E D I A T E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0515600" y="6510528"/>
            <a:ext cx="1188720" cy="228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>
              <a:lnSpc>
                <a:spcPct val="115000"/>
              </a:lnSpc>
            </a:pPr>
            <a:r>
              <a:rPr sz="1000" i="1">
                <a:solidFill>
                  <a:srgbClr val="4F5566"/>
                </a:solidFill>
                <a:latin typeface="Instrument Serif"/>
                <a:ea typeface="Instrument Serif"/>
                <a:cs typeface="Instrument Serif"/>
              </a:rPr>
              <a:t>11 / 12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EFE8D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2103120"/>
            <a:ext cx="1106424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>
              <a:lnSpc>
                <a:spcPct val="115000"/>
              </a:lnSpc>
            </a:pPr>
            <a:r>
              <a:rPr sz="1000" i="0">
                <a:solidFill>
                  <a:srgbClr val="4F5566"/>
                </a:solidFill>
                <a:latin typeface="Instrument Sans"/>
                <a:ea typeface="Instrument Sans"/>
                <a:cs typeface="Instrument Sans"/>
              </a:rPr>
              <a:t>T A K E   I T   W I T H   Y O U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2697480"/>
            <a:ext cx="11064240" cy="11887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>
              <a:lnSpc>
                <a:spcPct val="115000"/>
              </a:lnSpc>
            </a:pPr>
            <a:r>
              <a:rPr sz="6400" i="1">
                <a:solidFill>
                  <a:srgbClr val="1A2233"/>
                </a:solidFill>
                <a:latin typeface="Instrument Serif"/>
                <a:ea typeface="Instrument Serif"/>
                <a:cs typeface="Instrument Serif"/>
              </a:rPr>
              <a:t>The poster is yours.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4114800"/>
            <a:ext cx="1106424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>
              <a:lnSpc>
                <a:spcPct val="115000"/>
              </a:lnSpc>
            </a:pPr>
            <a:r>
              <a:rPr sz="1800" i="0">
                <a:solidFill>
                  <a:srgbClr val="1A2233"/>
                </a:solidFill>
                <a:latin typeface="Libre Baskerville"/>
                <a:ea typeface="Libre Baskerville"/>
                <a:cs typeface="Libre Baskerville"/>
              </a:rPr>
              <a:t>Use it every time you meet a new word.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48640" y="4800600"/>
            <a:ext cx="1106424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>
              <a:lnSpc>
                <a:spcPct val="115000"/>
              </a:lnSpc>
            </a:pPr>
            <a:r>
              <a:rPr sz="1500" i="1">
                <a:solidFill>
                  <a:srgbClr val="4F5566"/>
                </a:solidFill>
                <a:latin typeface="Instrument Serif"/>
                <a:ea typeface="Instrument Serif"/>
                <a:cs typeface="Instrument Serif"/>
              </a:rPr>
              <a:t>markgather.com/lessons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5029200" y="5989320"/>
            <a:ext cx="2130552" cy="0"/>
          </a:xfrm>
          <a:prstGeom prst="line">
            <a:avLst/>
          </a:prstGeom>
          <a:ln w="6350">
            <a:solidFill>
              <a:srgbClr val="C9C3B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548640" y="6126480"/>
            <a:ext cx="1106424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>
              <a:lnSpc>
                <a:spcPct val="115000"/>
              </a:lnSpc>
            </a:pPr>
            <a:r>
              <a:rPr sz="1800" i="0">
                <a:solidFill>
                  <a:srgbClr val="1A2233"/>
                </a:solidFill>
                <a:latin typeface="Libre Baskerville"/>
                <a:ea typeface="Libre Baskerville"/>
                <a:cs typeface="Libre Baskerville"/>
              </a:rPr>
              <a:t>Mark Gather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EFE8D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457200"/>
            <a:ext cx="73152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900" i="0">
                <a:solidFill>
                  <a:srgbClr val="1A2233"/>
                </a:solidFill>
                <a:latin typeface="Instrument Sans"/>
                <a:ea typeface="Instrument Sans"/>
                <a:cs typeface="Instrument Sans"/>
              </a:rPr>
              <a:t>L E A D - I N   ·   5   M I 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841248"/>
            <a:ext cx="10972800" cy="7772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3400" i="0">
                <a:solidFill>
                  <a:srgbClr val="1A2233"/>
                </a:solidFill>
                <a:latin typeface="Libre Baskerville"/>
                <a:ea typeface="Libre Baskerville"/>
                <a:cs typeface="Libre Baskerville"/>
              </a:rPr>
              <a:t>How many can you remember?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1691640"/>
            <a:ext cx="1097280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1600" i="1">
                <a:solidFill>
                  <a:srgbClr val="4F5566"/>
                </a:solidFill>
                <a:latin typeface="Instrument Serif"/>
                <a:ea typeface="Instrument Serif"/>
                <a:cs typeface="Instrument Serif"/>
              </a:rPr>
              <a:t>A typical student's vocabulary notebook. Look at it for thirty seconds.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48640" y="2468880"/>
            <a:ext cx="45720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800" i="0">
                <a:solidFill>
                  <a:srgbClr val="4F5566"/>
                </a:solidFill>
                <a:latin typeface="Instrument Sans"/>
                <a:ea typeface="Instrument Sans"/>
                <a:cs typeface="Instrument Sans"/>
              </a:rPr>
              <a:t>F R O M   A   S T U D E N T ' S   N O T E B O O K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548640" y="2697480"/>
            <a:ext cx="4846320" cy="0"/>
          </a:xfrm>
          <a:prstGeom prst="line">
            <a:avLst/>
          </a:prstGeom>
          <a:ln w="6350">
            <a:solidFill>
              <a:srgbClr val="C9C3B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548640" y="2788920"/>
            <a:ext cx="5029200" cy="32918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5000"/>
              </a:lnSpc>
            </a:pPr>
            <a:r>
              <a:rPr sz="1400" i="1">
                <a:solidFill>
                  <a:srgbClr val="1A2233"/>
                </a:solidFill>
                <a:latin typeface="Instrument Serif"/>
                <a:ea typeface="Instrument Serif"/>
                <a:cs typeface="Instrument Serif"/>
              </a:rPr>
              <a:t>reliable  </a:t>
            </a:r>
            <a:r>
              <a:rPr sz="1300" i="1">
                <a:solidFill>
                  <a:srgbClr val="4F5566"/>
                </a:solidFill>
                <a:latin typeface="Instrument Serif"/>
                <a:ea typeface="Instrument Serif"/>
                <a:cs typeface="Instrument Serif"/>
              </a:rPr>
              <a:t>— fiable</a:t>
            </a:r>
          </a:p>
          <a:p>
            <a:pPr algn="l">
              <a:lnSpc>
                <a:spcPct val="125000"/>
              </a:lnSpc>
              <a:spcBef>
                <a:spcPts val="300"/>
              </a:spcBef>
            </a:pPr>
            <a:r>
              <a:rPr sz="1400" i="1">
                <a:solidFill>
                  <a:srgbClr val="1A2233"/>
                </a:solidFill>
                <a:latin typeface="Instrument Serif"/>
                <a:ea typeface="Instrument Serif"/>
                <a:cs typeface="Instrument Serif"/>
              </a:rPr>
              <a:t>to figure out  </a:t>
            </a:r>
            <a:r>
              <a:rPr sz="1300" i="1">
                <a:solidFill>
                  <a:srgbClr val="4F5566"/>
                </a:solidFill>
                <a:latin typeface="Instrument Serif"/>
                <a:ea typeface="Instrument Serif"/>
                <a:cs typeface="Instrument Serif"/>
              </a:rPr>
              <a:t>— averiguar</a:t>
            </a:r>
          </a:p>
          <a:p>
            <a:pPr algn="l">
              <a:lnSpc>
                <a:spcPct val="125000"/>
              </a:lnSpc>
              <a:spcBef>
                <a:spcPts val="300"/>
              </a:spcBef>
            </a:pPr>
            <a:r>
              <a:rPr sz="1400" i="1">
                <a:solidFill>
                  <a:srgbClr val="1A2233"/>
                </a:solidFill>
                <a:latin typeface="Instrument Serif"/>
                <a:ea typeface="Instrument Serif"/>
                <a:cs typeface="Instrument Serif"/>
              </a:rPr>
              <a:t>committed  </a:t>
            </a:r>
            <a:r>
              <a:rPr sz="1300" i="1">
                <a:solidFill>
                  <a:srgbClr val="4F5566"/>
                </a:solidFill>
                <a:latin typeface="Instrument Serif"/>
                <a:ea typeface="Instrument Serif"/>
                <a:cs typeface="Instrument Serif"/>
              </a:rPr>
              <a:t>— comprometido</a:t>
            </a:r>
          </a:p>
          <a:p>
            <a:pPr algn="l">
              <a:lnSpc>
                <a:spcPct val="125000"/>
              </a:lnSpc>
              <a:spcBef>
                <a:spcPts val="300"/>
              </a:spcBef>
            </a:pPr>
            <a:r>
              <a:rPr sz="1400" i="1">
                <a:solidFill>
                  <a:srgbClr val="1A2233"/>
                </a:solidFill>
                <a:latin typeface="Instrument Serif"/>
                <a:ea typeface="Instrument Serif"/>
                <a:cs typeface="Instrument Serif"/>
              </a:rPr>
              <a:t>eventually  </a:t>
            </a:r>
            <a:r>
              <a:rPr sz="1300" i="1">
                <a:solidFill>
                  <a:srgbClr val="4F5566"/>
                </a:solidFill>
                <a:latin typeface="Instrument Serif"/>
                <a:ea typeface="Instrument Serif"/>
                <a:cs typeface="Instrument Serif"/>
              </a:rPr>
              <a:t>— finalmente</a:t>
            </a:r>
          </a:p>
          <a:p>
            <a:pPr algn="l">
              <a:lnSpc>
                <a:spcPct val="125000"/>
              </a:lnSpc>
              <a:spcBef>
                <a:spcPts val="300"/>
              </a:spcBef>
            </a:pPr>
            <a:r>
              <a:rPr sz="1400" i="1">
                <a:solidFill>
                  <a:srgbClr val="1A2233"/>
                </a:solidFill>
                <a:latin typeface="Instrument Serif"/>
                <a:ea typeface="Instrument Serif"/>
                <a:cs typeface="Instrument Serif"/>
              </a:rPr>
              <a:t>to come up with  </a:t>
            </a:r>
            <a:r>
              <a:rPr sz="1300" i="1">
                <a:solidFill>
                  <a:srgbClr val="4F5566"/>
                </a:solidFill>
                <a:latin typeface="Instrument Serif"/>
                <a:ea typeface="Instrument Serif"/>
                <a:cs typeface="Instrument Serif"/>
              </a:rPr>
              <a:t>— proponer</a:t>
            </a:r>
          </a:p>
          <a:p>
            <a:pPr algn="l">
              <a:lnSpc>
                <a:spcPct val="125000"/>
              </a:lnSpc>
              <a:spcBef>
                <a:spcPts val="300"/>
              </a:spcBef>
            </a:pPr>
            <a:r>
              <a:rPr sz="1400" i="1">
                <a:solidFill>
                  <a:srgbClr val="1A2233"/>
                </a:solidFill>
                <a:latin typeface="Instrument Serif"/>
                <a:ea typeface="Instrument Serif"/>
                <a:cs typeface="Instrument Serif"/>
              </a:rPr>
              <a:t>opportunity  </a:t>
            </a:r>
            <a:r>
              <a:rPr sz="1300" i="1">
                <a:solidFill>
                  <a:srgbClr val="4F5566"/>
                </a:solidFill>
                <a:latin typeface="Instrument Serif"/>
                <a:ea typeface="Instrument Serif"/>
                <a:cs typeface="Instrument Serif"/>
              </a:rPr>
              <a:t>— oportunidad</a:t>
            </a:r>
          </a:p>
          <a:p>
            <a:pPr algn="l">
              <a:lnSpc>
                <a:spcPct val="125000"/>
              </a:lnSpc>
              <a:spcBef>
                <a:spcPts val="300"/>
              </a:spcBef>
            </a:pPr>
            <a:r>
              <a:rPr sz="1400" i="1">
                <a:solidFill>
                  <a:srgbClr val="1A2233"/>
                </a:solidFill>
                <a:latin typeface="Instrument Serif"/>
                <a:ea typeface="Instrument Serif"/>
                <a:cs typeface="Instrument Serif"/>
              </a:rPr>
              <a:t>bother  </a:t>
            </a:r>
            <a:r>
              <a:rPr sz="1300" i="1">
                <a:solidFill>
                  <a:srgbClr val="4F5566"/>
                </a:solidFill>
                <a:latin typeface="Instrument Serif"/>
                <a:ea typeface="Instrument Serif"/>
                <a:cs typeface="Instrument Serif"/>
              </a:rPr>
              <a:t>— molestar</a:t>
            </a:r>
          </a:p>
          <a:p>
            <a:pPr algn="l">
              <a:lnSpc>
                <a:spcPct val="125000"/>
              </a:lnSpc>
              <a:spcBef>
                <a:spcPts val="300"/>
              </a:spcBef>
            </a:pPr>
            <a:r>
              <a:rPr sz="1400" i="1">
                <a:solidFill>
                  <a:srgbClr val="1A2233"/>
                </a:solidFill>
                <a:latin typeface="Instrument Serif"/>
                <a:ea typeface="Instrument Serif"/>
                <a:cs typeface="Instrument Serif"/>
              </a:rPr>
              <a:t>thrive  </a:t>
            </a:r>
            <a:r>
              <a:rPr sz="1300" i="1">
                <a:solidFill>
                  <a:srgbClr val="4F5566"/>
                </a:solidFill>
                <a:latin typeface="Instrument Serif"/>
                <a:ea typeface="Instrument Serif"/>
                <a:cs typeface="Instrument Serif"/>
              </a:rPr>
              <a:t>— prosperar</a:t>
            </a:r>
          </a:p>
          <a:p>
            <a:pPr algn="l">
              <a:lnSpc>
                <a:spcPct val="125000"/>
              </a:lnSpc>
              <a:spcBef>
                <a:spcPts val="300"/>
              </a:spcBef>
            </a:pPr>
            <a:r>
              <a:rPr sz="1400" i="1">
                <a:solidFill>
                  <a:srgbClr val="1A2233"/>
                </a:solidFill>
                <a:latin typeface="Instrument Serif"/>
                <a:ea typeface="Instrument Serif"/>
                <a:cs typeface="Instrument Serif"/>
              </a:rPr>
              <a:t>achievement  </a:t>
            </a:r>
            <a:r>
              <a:rPr sz="1300" i="1">
                <a:solidFill>
                  <a:srgbClr val="4F5566"/>
                </a:solidFill>
                <a:latin typeface="Instrument Serif"/>
                <a:ea typeface="Instrument Serif"/>
                <a:cs typeface="Instrument Serif"/>
              </a:rPr>
              <a:t>— logro</a:t>
            </a:r>
          </a:p>
          <a:p>
            <a:pPr algn="l">
              <a:lnSpc>
                <a:spcPct val="125000"/>
              </a:lnSpc>
              <a:spcBef>
                <a:spcPts val="300"/>
              </a:spcBef>
            </a:pPr>
            <a:r>
              <a:rPr sz="1400" i="1">
                <a:solidFill>
                  <a:srgbClr val="1A2233"/>
                </a:solidFill>
                <a:latin typeface="Instrument Serif"/>
                <a:ea typeface="Instrument Serif"/>
                <a:cs typeface="Instrument Serif"/>
              </a:rPr>
              <a:t>get rid of  </a:t>
            </a:r>
            <a:r>
              <a:rPr sz="1300" i="1">
                <a:solidFill>
                  <a:srgbClr val="4F5566"/>
                </a:solidFill>
                <a:latin typeface="Instrument Serif"/>
                <a:ea typeface="Instrument Serif"/>
                <a:cs typeface="Instrument Serif"/>
              </a:rPr>
              <a:t>— deshacerse de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400800" y="2468880"/>
            <a:ext cx="50292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800" i="0">
                <a:solidFill>
                  <a:srgbClr val="4F5566"/>
                </a:solidFill>
                <a:latin typeface="Instrument Sans"/>
                <a:ea typeface="Instrument Sans"/>
                <a:cs typeface="Instrument Sans"/>
              </a:rPr>
              <a:t>D I S C U S S</a:t>
            </a:r>
          </a:p>
        </p:txBody>
      </p:sp>
      <p:cxnSp>
        <p:nvCxnSpPr>
          <p:cNvPr id="10" name="Connector 9"/>
          <p:cNvCxnSpPr/>
          <p:nvPr/>
        </p:nvCxnSpPr>
        <p:spPr>
          <a:xfrm>
            <a:off x="6400800" y="2697480"/>
            <a:ext cx="5212080" cy="0"/>
          </a:xfrm>
          <a:prstGeom prst="line">
            <a:avLst/>
          </a:prstGeom>
          <a:ln w="6350">
            <a:solidFill>
              <a:srgbClr val="C9C3B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6400800" y="2834640"/>
            <a:ext cx="5212080" cy="2743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35000"/>
              </a:lnSpc>
            </a:pPr>
            <a:r>
              <a:rPr sz="1600" i="1">
                <a:solidFill>
                  <a:srgbClr val="1A2233"/>
                </a:solidFill>
                <a:latin typeface="Instrument Serif"/>
                <a:ea typeface="Instrument Serif"/>
                <a:cs typeface="Instrument Serif"/>
              </a:rPr>
              <a:t>How many of these words will the student remember next week?</a:t>
            </a:r>
          </a:p>
          <a:p>
            <a:pPr algn="l">
              <a:lnSpc>
                <a:spcPct val="135000"/>
              </a:lnSpc>
              <a:spcBef>
                <a:spcPts val="1400"/>
              </a:spcBef>
            </a:pPr>
            <a:r>
              <a:rPr sz="1600" i="1">
                <a:solidFill>
                  <a:srgbClr val="1A2233"/>
                </a:solidFill>
                <a:latin typeface="Instrument Serif"/>
                <a:ea typeface="Instrument Serif"/>
                <a:cs typeface="Instrument Serif"/>
              </a:rPr>
              <a:t>What's wrong with this way of recording vocabulary?</a:t>
            </a:r>
          </a:p>
          <a:p>
            <a:pPr algn="l">
              <a:lnSpc>
                <a:spcPct val="135000"/>
              </a:lnSpc>
              <a:spcBef>
                <a:spcPts val="1400"/>
              </a:spcBef>
            </a:pPr>
            <a:r>
              <a:rPr sz="1600" i="1">
                <a:solidFill>
                  <a:srgbClr val="1A2233"/>
                </a:solidFill>
                <a:latin typeface="Instrument Serif"/>
                <a:ea typeface="Instrument Serif"/>
                <a:cs typeface="Instrument Serif"/>
              </a:rPr>
              <a:t>How do you write down new words yourself?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400800" y="5852160"/>
            <a:ext cx="521208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800" i="0">
                <a:solidFill>
                  <a:srgbClr val="4F5566"/>
                </a:solidFill>
                <a:latin typeface="Instrument Sans"/>
                <a:ea typeface="Instrument Sans"/>
                <a:cs typeface="Instrument Sans"/>
              </a:rPr>
              <a:t>T A L K   T O   Y O U R   P A R T N E R   ·   T H R E E   M I N U T E S</a:t>
            </a:r>
          </a:p>
        </p:txBody>
      </p:sp>
      <p:cxnSp>
        <p:nvCxnSpPr>
          <p:cNvPr id="13" name="Connector 12"/>
          <p:cNvCxnSpPr/>
          <p:nvPr/>
        </p:nvCxnSpPr>
        <p:spPr>
          <a:xfrm>
            <a:off x="548640" y="6446520"/>
            <a:ext cx="11094415" cy="0"/>
          </a:xfrm>
          <a:prstGeom prst="line">
            <a:avLst/>
          </a:prstGeom>
          <a:ln w="6350">
            <a:solidFill>
              <a:srgbClr val="C9C3B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548640" y="6510528"/>
            <a:ext cx="7315200" cy="228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700" i="0">
                <a:solidFill>
                  <a:srgbClr val="4F5566"/>
                </a:solidFill>
                <a:latin typeface="Instrument Sans"/>
                <a:ea typeface="Instrument Sans"/>
                <a:cs typeface="Instrument Sans"/>
              </a:rPr>
              <a:t>V O C A B U L A R Y   M E M O R Y   ·   B 1   I N T E R M E D I A T E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515600" y="6510528"/>
            <a:ext cx="1188720" cy="228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>
              <a:lnSpc>
                <a:spcPct val="115000"/>
              </a:lnSpc>
            </a:pPr>
            <a:r>
              <a:rPr sz="1000" i="1">
                <a:solidFill>
                  <a:srgbClr val="4F5566"/>
                </a:solidFill>
                <a:latin typeface="Instrument Serif"/>
                <a:ea typeface="Instrument Serif"/>
                <a:cs typeface="Instrument Serif"/>
              </a:rPr>
              <a:t>02 / 12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EFE8D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457200"/>
            <a:ext cx="73152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900" i="0">
                <a:solidFill>
                  <a:srgbClr val="1A2233"/>
                </a:solidFill>
                <a:latin typeface="Instrument Sans"/>
                <a:ea typeface="Instrument Sans"/>
                <a:cs typeface="Instrument Sans"/>
              </a:rPr>
              <a:t>P R E - T A S K   ·   8   M I 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841248"/>
            <a:ext cx="10972800" cy="7772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3400" i="0">
                <a:solidFill>
                  <a:srgbClr val="1A2233"/>
                </a:solidFill>
                <a:latin typeface="Libre Baskerville"/>
                <a:ea typeface="Libre Baskerville"/>
                <a:cs typeface="Libre Baskerville"/>
              </a:rPr>
              <a:t>Try, before you check.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1691640"/>
            <a:ext cx="1097280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1600" i="1">
                <a:solidFill>
                  <a:srgbClr val="4F5566"/>
                </a:solidFill>
                <a:latin typeface="Instrument Serif"/>
                <a:ea typeface="Instrument Serif"/>
                <a:cs typeface="Instrument Serif"/>
              </a:rPr>
              <a:t>Eight words from last week. Cover the meanings. How many can you produce?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48640" y="2560320"/>
            <a:ext cx="251460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1800" i="0">
                <a:solidFill>
                  <a:srgbClr val="1A2233"/>
                </a:solidFill>
                <a:latin typeface="Libre Baskerville"/>
                <a:ea typeface="Libre Baskerville"/>
                <a:cs typeface="Libre Baskerville"/>
              </a:rPr>
              <a:t>reliable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8640" y="3108960"/>
            <a:ext cx="251460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1100" i="1">
                <a:solidFill>
                  <a:srgbClr val="4F5566"/>
                </a:solidFill>
                <a:latin typeface="Instrument Serif"/>
                <a:ea typeface="Instrument Serif"/>
                <a:cs typeface="Instrument Serif"/>
              </a:rPr>
              <a:t>someone you can count on</a:t>
            </a:r>
          </a:p>
        </p:txBody>
      </p:sp>
      <p:cxnSp>
        <p:nvCxnSpPr>
          <p:cNvPr id="8" name="Connector 7"/>
          <p:cNvCxnSpPr/>
          <p:nvPr/>
        </p:nvCxnSpPr>
        <p:spPr>
          <a:xfrm>
            <a:off x="548640" y="3611880"/>
            <a:ext cx="2331720" cy="0"/>
          </a:xfrm>
          <a:prstGeom prst="line">
            <a:avLst/>
          </a:prstGeom>
          <a:ln w="6350">
            <a:solidFill>
              <a:srgbClr val="C9C3B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3246120" y="2560320"/>
            <a:ext cx="251460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1800" i="0">
                <a:solidFill>
                  <a:srgbClr val="1A2233"/>
                </a:solidFill>
                <a:latin typeface="Libre Baskerville"/>
                <a:ea typeface="Libre Baskerville"/>
                <a:cs typeface="Libre Baskerville"/>
              </a:rPr>
              <a:t>achievement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246120" y="3108960"/>
            <a:ext cx="251460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1100" i="1">
                <a:solidFill>
                  <a:srgbClr val="4F5566"/>
                </a:solidFill>
                <a:latin typeface="Instrument Serif"/>
                <a:ea typeface="Instrument Serif"/>
                <a:cs typeface="Instrument Serif"/>
              </a:rPr>
              <a:t>something you've done well</a:t>
            </a:r>
          </a:p>
        </p:txBody>
      </p:sp>
      <p:cxnSp>
        <p:nvCxnSpPr>
          <p:cNvPr id="11" name="Connector 10"/>
          <p:cNvCxnSpPr/>
          <p:nvPr/>
        </p:nvCxnSpPr>
        <p:spPr>
          <a:xfrm>
            <a:off x="3246120" y="3611880"/>
            <a:ext cx="2331720" cy="0"/>
          </a:xfrm>
          <a:prstGeom prst="line">
            <a:avLst/>
          </a:prstGeom>
          <a:ln w="6350">
            <a:solidFill>
              <a:srgbClr val="C9C3B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5943600" y="2560320"/>
            <a:ext cx="251460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1800" i="0">
                <a:solidFill>
                  <a:srgbClr val="1A2233"/>
                </a:solidFill>
                <a:latin typeface="Libre Baskerville"/>
                <a:ea typeface="Libre Baskerville"/>
                <a:cs typeface="Libre Baskerville"/>
              </a:rPr>
              <a:t>rely on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943600" y="3108960"/>
            <a:ext cx="251460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1100" i="1">
                <a:solidFill>
                  <a:srgbClr val="4F5566"/>
                </a:solidFill>
                <a:latin typeface="Instrument Serif"/>
                <a:ea typeface="Instrument Serif"/>
                <a:cs typeface="Instrument Serif"/>
              </a:rPr>
              <a:t>depend on someone or something</a:t>
            </a:r>
          </a:p>
        </p:txBody>
      </p:sp>
      <p:cxnSp>
        <p:nvCxnSpPr>
          <p:cNvPr id="14" name="Connector 13"/>
          <p:cNvCxnSpPr/>
          <p:nvPr/>
        </p:nvCxnSpPr>
        <p:spPr>
          <a:xfrm>
            <a:off x="5943600" y="3611880"/>
            <a:ext cx="2331720" cy="0"/>
          </a:xfrm>
          <a:prstGeom prst="line">
            <a:avLst/>
          </a:prstGeom>
          <a:ln w="6350">
            <a:solidFill>
              <a:srgbClr val="C9C3B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8641080" y="2560320"/>
            <a:ext cx="251460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1800" i="0">
                <a:solidFill>
                  <a:srgbClr val="1A2233"/>
                </a:solidFill>
                <a:latin typeface="Libre Baskerville"/>
                <a:ea typeface="Libre Baskerville"/>
                <a:cs typeface="Libre Baskerville"/>
              </a:rPr>
              <a:t>get rid of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8641080" y="3108960"/>
            <a:ext cx="251460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1100" i="1">
                <a:solidFill>
                  <a:srgbClr val="4F5566"/>
                </a:solidFill>
                <a:latin typeface="Instrument Serif"/>
                <a:ea typeface="Instrument Serif"/>
                <a:cs typeface="Instrument Serif"/>
              </a:rPr>
              <a:t>remove, throw away</a:t>
            </a:r>
          </a:p>
        </p:txBody>
      </p:sp>
      <p:cxnSp>
        <p:nvCxnSpPr>
          <p:cNvPr id="17" name="Connector 16"/>
          <p:cNvCxnSpPr/>
          <p:nvPr/>
        </p:nvCxnSpPr>
        <p:spPr>
          <a:xfrm>
            <a:off x="8641080" y="3611880"/>
            <a:ext cx="2331720" cy="0"/>
          </a:xfrm>
          <a:prstGeom prst="line">
            <a:avLst/>
          </a:prstGeom>
          <a:ln w="6350">
            <a:solidFill>
              <a:srgbClr val="C9C3B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548640" y="4023360"/>
            <a:ext cx="251460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1800" i="0">
                <a:solidFill>
                  <a:srgbClr val="1A2233"/>
                </a:solidFill>
                <a:latin typeface="Libre Baskerville"/>
                <a:ea typeface="Libre Baskerville"/>
                <a:cs typeface="Libre Baskerville"/>
              </a:rPr>
              <a:t>confident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548640" y="4572000"/>
            <a:ext cx="251460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1100" i="1">
                <a:solidFill>
                  <a:srgbClr val="4F5566"/>
                </a:solidFill>
                <a:latin typeface="Instrument Serif"/>
                <a:ea typeface="Instrument Serif"/>
                <a:cs typeface="Instrument Serif"/>
              </a:rPr>
              <a:t>sure of yourself</a:t>
            </a:r>
          </a:p>
        </p:txBody>
      </p:sp>
      <p:cxnSp>
        <p:nvCxnSpPr>
          <p:cNvPr id="20" name="Connector 19"/>
          <p:cNvCxnSpPr/>
          <p:nvPr/>
        </p:nvCxnSpPr>
        <p:spPr>
          <a:xfrm>
            <a:off x="548640" y="5074920"/>
            <a:ext cx="2331720" cy="0"/>
          </a:xfrm>
          <a:prstGeom prst="line">
            <a:avLst/>
          </a:prstGeom>
          <a:ln w="6350">
            <a:solidFill>
              <a:srgbClr val="C9C3B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3246120" y="4023360"/>
            <a:ext cx="251460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1800" i="0">
                <a:solidFill>
                  <a:srgbClr val="1A2233"/>
                </a:solidFill>
                <a:latin typeface="Libre Baskerville"/>
                <a:ea typeface="Libre Baskerville"/>
                <a:cs typeface="Libre Baskerville"/>
              </a:rPr>
              <a:t>opportunity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3246120" y="4572000"/>
            <a:ext cx="251460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1100" i="1">
                <a:solidFill>
                  <a:srgbClr val="4F5566"/>
                </a:solidFill>
                <a:latin typeface="Instrument Serif"/>
                <a:ea typeface="Instrument Serif"/>
                <a:cs typeface="Instrument Serif"/>
              </a:rPr>
              <a:t>a chance to do something</a:t>
            </a:r>
          </a:p>
        </p:txBody>
      </p:sp>
      <p:cxnSp>
        <p:nvCxnSpPr>
          <p:cNvPr id="23" name="Connector 22"/>
          <p:cNvCxnSpPr/>
          <p:nvPr/>
        </p:nvCxnSpPr>
        <p:spPr>
          <a:xfrm>
            <a:off x="3246120" y="5074920"/>
            <a:ext cx="2331720" cy="0"/>
          </a:xfrm>
          <a:prstGeom prst="line">
            <a:avLst/>
          </a:prstGeom>
          <a:ln w="6350">
            <a:solidFill>
              <a:srgbClr val="C9C3B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5943600" y="4023360"/>
            <a:ext cx="251460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1800" i="0">
                <a:solidFill>
                  <a:srgbClr val="1A2233"/>
                </a:solidFill>
                <a:latin typeface="Libre Baskerville"/>
                <a:ea typeface="Libre Baskerville"/>
                <a:cs typeface="Libre Baskerville"/>
              </a:rPr>
              <a:t>keep in touch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5943600" y="4572000"/>
            <a:ext cx="251460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1100" i="1">
                <a:solidFill>
                  <a:srgbClr val="4F5566"/>
                </a:solidFill>
                <a:latin typeface="Instrument Serif"/>
                <a:ea typeface="Instrument Serif"/>
                <a:cs typeface="Instrument Serif"/>
              </a:rPr>
              <a:t>stay in contact</a:t>
            </a:r>
          </a:p>
        </p:txBody>
      </p:sp>
      <p:cxnSp>
        <p:nvCxnSpPr>
          <p:cNvPr id="26" name="Connector 25"/>
          <p:cNvCxnSpPr/>
          <p:nvPr/>
        </p:nvCxnSpPr>
        <p:spPr>
          <a:xfrm>
            <a:off x="5943600" y="5074920"/>
            <a:ext cx="2331720" cy="0"/>
          </a:xfrm>
          <a:prstGeom prst="line">
            <a:avLst/>
          </a:prstGeom>
          <a:ln w="6350">
            <a:solidFill>
              <a:srgbClr val="C9C3B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>
            <a:off x="8641080" y="4023360"/>
            <a:ext cx="251460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1800" i="0">
                <a:solidFill>
                  <a:srgbClr val="1A2233"/>
                </a:solidFill>
                <a:latin typeface="Libre Baskerville"/>
                <a:ea typeface="Libre Baskerville"/>
                <a:cs typeface="Libre Baskerville"/>
              </a:rPr>
              <a:t>hesitate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8641080" y="4572000"/>
            <a:ext cx="251460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1100" i="1">
                <a:solidFill>
                  <a:srgbClr val="4F5566"/>
                </a:solidFill>
                <a:latin typeface="Instrument Serif"/>
                <a:ea typeface="Instrument Serif"/>
                <a:cs typeface="Instrument Serif"/>
              </a:rPr>
              <a:t>to pause before deciding</a:t>
            </a:r>
          </a:p>
        </p:txBody>
      </p:sp>
      <p:cxnSp>
        <p:nvCxnSpPr>
          <p:cNvPr id="29" name="Connector 28"/>
          <p:cNvCxnSpPr/>
          <p:nvPr/>
        </p:nvCxnSpPr>
        <p:spPr>
          <a:xfrm>
            <a:off x="8641080" y="5074920"/>
            <a:ext cx="2331720" cy="0"/>
          </a:xfrm>
          <a:prstGeom prst="line">
            <a:avLst/>
          </a:prstGeom>
          <a:ln w="6350">
            <a:solidFill>
              <a:srgbClr val="C9C3B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548640" y="5760720"/>
            <a:ext cx="109728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1400" i="1">
                <a:solidFill>
                  <a:srgbClr val="1A2233"/>
                </a:solidFill>
                <a:latin typeface="Instrument Serif"/>
                <a:ea typeface="Instrument Serif"/>
                <a:cs typeface="Instrument Serif"/>
              </a:rPr>
              <a:t>Then check with your partner. Which two did you produce without looking?</a:t>
            </a:r>
          </a:p>
        </p:txBody>
      </p:sp>
      <p:cxnSp>
        <p:nvCxnSpPr>
          <p:cNvPr id="31" name="Connector 30"/>
          <p:cNvCxnSpPr/>
          <p:nvPr/>
        </p:nvCxnSpPr>
        <p:spPr>
          <a:xfrm>
            <a:off x="548640" y="6446520"/>
            <a:ext cx="11094415" cy="0"/>
          </a:xfrm>
          <a:prstGeom prst="line">
            <a:avLst/>
          </a:prstGeom>
          <a:ln w="6350">
            <a:solidFill>
              <a:srgbClr val="C9C3B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2" name="TextBox 31"/>
          <p:cNvSpPr txBox="1"/>
          <p:nvPr/>
        </p:nvSpPr>
        <p:spPr>
          <a:xfrm>
            <a:off x="548640" y="6510528"/>
            <a:ext cx="7315200" cy="228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700" i="0">
                <a:solidFill>
                  <a:srgbClr val="4F5566"/>
                </a:solidFill>
                <a:latin typeface="Instrument Sans"/>
                <a:ea typeface="Instrument Sans"/>
                <a:cs typeface="Instrument Sans"/>
              </a:rPr>
              <a:t>V O C A B U L A R Y   M E M O R Y   ·   B 1   I N T E R M E D I A T E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10515600" y="6510528"/>
            <a:ext cx="1188720" cy="228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>
              <a:lnSpc>
                <a:spcPct val="115000"/>
              </a:lnSpc>
            </a:pPr>
            <a:r>
              <a:rPr sz="1000" i="1">
                <a:solidFill>
                  <a:srgbClr val="4F5566"/>
                </a:solidFill>
                <a:latin typeface="Instrument Serif"/>
                <a:ea typeface="Instrument Serif"/>
                <a:cs typeface="Instrument Serif"/>
              </a:rPr>
              <a:t>03 / 12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EFE8D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457200"/>
            <a:ext cx="73152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900" i="0">
                <a:solidFill>
                  <a:srgbClr val="1A2233"/>
                </a:solidFill>
                <a:latin typeface="Instrument Sans"/>
                <a:ea typeface="Instrument Sans"/>
                <a:cs typeface="Instrument Sans"/>
              </a:rPr>
              <a:t>M I N I   T A S K   ·   8   M I 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841248"/>
            <a:ext cx="10972800" cy="7772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3400" i="0">
                <a:solidFill>
                  <a:srgbClr val="1A2233"/>
                </a:solidFill>
                <a:latin typeface="Libre Baskerville"/>
                <a:ea typeface="Libre Baskerville"/>
                <a:cs typeface="Libre Baskerville"/>
              </a:rPr>
              <a:t>Three new words. Your way.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1691640"/>
            <a:ext cx="1097280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1600" i="1">
                <a:solidFill>
                  <a:srgbClr val="4F5566"/>
                </a:solidFill>
                <a:latin typeface="Instrument Serif"/>
                <a:ea typeface="Instrument Serif"/>
                <a:cs typeface="Instrument Serif"/>
              </a:rPr>
              <a:t>Write each one in your notebook the way you normally would. Five minutes.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48640" y="3108960"/>
            <a:ext cx="3698138" cy="10058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>
              <a:lnSpc>
                <a:spcPct val="115000"/>
              </a:lnSpc>
            </a:pPr>
            <a:r>
              <a:rPr sz="4400" i="0">
                <a:solidFill>
                  <a:srgbClr val="1A2233"/>
                </a:solidFill>
                <a:latin typeface="Libre Baskerville"/>
                <a:ea typeface="Libre Baskerville"/>
                <a:cs typeface="Libre Baskerville"/>
              </a:rPr>
              <a:t>thrive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8640" y="4297680"/>
            <a:ext cx="3698138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>
              <a:lnSpc>
                <a:spcPct val="115000"/>
              </a:lnSpc>
            </a:pPr>
            <a:r>
              <a:rPr sz="1400" i="1">
                <a:solidFill>
                  <a:srgbClr val="4F5566"/>
                </a:solidFill>
                <a:latin typeface="Instrument Serif"/>
                <a:ea typeface="Instrument Serif"/>
                <a:cs typeface="Instrument Serif"/>
              </a:rPr>
              <a:t>(verb)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246778" y="3108960"/>
            <a:ext cx="3698138" cy="10058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>
              <a:lnSpc>
                <a:spcPct val="115000"/>
              </a:lnSpc>
            </a:pPr>
            <a:r>
              <a:rPr sz="4400" i="0">
                <a:solidFill>
                  <a:srgbClr val="1A2233"/>
                </a:solidFill>
                <a:latin typeface="Libre Baskerville"/>
                <a:ea typeface="Libre Baskerville"/>
                <a:cs typeface="Libre Baskerville"/>
              </a:rPr>
              <a:t>commit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246778" y="4297680"/>
            <a:ext cx="3698138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>
              <a:lnSpc>
                <a:spcPct val="115000"/>
              </a:lnSpc>
            </a:pPr>
            <a:r>
              <a:rPr sz="1400" i="1">
                <a:solidFill>
                  <a:srgbClr val="4F5566"/>
                </a:solidFill>
                <a:latin typeface="Instrument Serif"/>
                <a:ea typeface="Instrument Serif"/>
                <a:cs typeface="Instrument Serif"/>
              </a:rPr>
              <a:t>(verb)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944916" y="3108960"/>
            <a:ext cx="3698138" cy="10058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>
              <a:lnSpc>
                <a:spcPct val="115000"/>
              </a:lnSpc>
            </a:pPr>
            <a:r>
              <a:rPr sz="4400" i="0">
                <a:solidFill>
                  <a:srgbClr val="1A2233"/>
                </a:solidFill>
                <a:latin typeface="Libre Baskerville"/>
                <a:ea typeface="Libre Baskerville"/>
                <a:cs typeface="Libre Baskerville"/>
              </a:rPr>
              <a:t>reluctant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7944916" y="4297680"/>
            <a:ext cx="3698138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>
              <a:lnSpc>
                <a:spcPct val="115000"/>
              </a:lnSpc>
            </a:pPr>
            <a:r>
              <a:rPr sz="1400" i="1">
                <a:solidFill>
                  <a:srgbClr val="4F5566"/>
                </a:solidFill>
                <a:latin typeface="Instrument Serif"/>
                <a:ea typeface="Instrument Serif"/>
                <a:cs typeface="Instrument Serif"/>
              </a:rPr>
              <a:t>(adjective)</a:t>
            </a:r>
          </a:p>
        </p:txBody>
      </p:sp>
      <p:cxnSp>
        <p:nvCxnSpPr>
          <p:cNvPr id="12" name="Connector 11"/>
          <p:cNvCxnSpPr/>
          <p:nvPr/>
        </p:nvCxnSpPr>
        <p:spPr>
          <a:xfrm>
            <a:off x="548640" y="5212080"/>
            <a:ext cx="11064240" cy="0"/>
          </a:xfrm>
          <a:prstGeom prst="line">
            <a:avLst/>
          </a:prstGeom>
          <a:ln w="6350">
            <a:solidFill>
              <a:srgbClr val="C9C3B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548640" y="5349240"/>
            <a:ext cx="1097280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>
              <a:lnSpc>
                <a:spcPct val="115000"/>
              </a:lnSpc>
            </a:pPr>
            <a:r>
              <a:rPr sz="1400" i="1">
                <a:solidFill>
                  <a:srgbClr val="1A2233"/>
                </a:solidFill>
                <a:latin typeface="Instrument Serif"/>
                <a:ea typeface="Instrument Serif"/>
                <a:cs typeface="Instrument Serif"/>
              </a:rPr>
              <a:t>Then show your partner what you wrote. We'll come back to it.</a:t>
            </a:r>
          </a:p>
        </p:txBody>
      </p:sp>
      <p:cxnSp>
        <p:nvCxnSpPr>
          <p:cNvPr id="14" name="Connector 13"/>
          <p:cNvCxnSpPr/>
          <p:nvPr/>
        </p:nvCxnSpPr>
        <p:spPr>
          <a:xfrm>
            <a:off x="548640" y="6446520"/>
            <a:ext cx="11094415" cy="0"/>
          </a:xfrm>
          <a:prstGeom prst="line">
            <a:avLst/>
          </a:prstGeom>
          <a:ln w="6350">
            <a:solidFill>
              <a:srgbClr val="C9C3B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548640" y="6510528"/>
            <a:ext cx="7315200" cy="228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700" i="0">
                <a:solidFill>
                  <a:srgbClr val="4F5566"/>
                </a:solidFill>
                <a:latin typeface="Instrument Sans"/>
                <a:ea typeface="Instrument Sans"/>
                <a:cs typeface="Instrument Sans"/>
              </a:rPr>
              <a:t>V O C A B U L A R Y   M E M O R Y   ·   B 1   I N T E R M E D I A T E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0515600" y="6510528"/>
            <a:ext cx="1188720" cy="228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>
              <a:lnSpc>
                <a:spcPct val="115000"/>
              </a:lnSpc>
            </a:pPr>
            <a:r>
              <a:rPr sz="1000" i="1">
                <a:solidFill>
                  <a:srgbClr val="4F5566"/>
                </a:solidFill>
                <a:latin typeface="Instrument Serif"/>
                <a:ea typeface="Instrument Serif"/>
                <a:cs typeface="Instrument Serif"/>
              </a:rPr>
              <a:t>04 / 12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EFE8D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457200"/>
            <a:ext cx="73152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900" i="0">
                <a:solidFill>
                  <a:srgbClr val="1A2233"/>
                </a:solidFill>
                <a:latin typeface="Instrument Sans"/>
                <a:ea typeface="Instrument Sans"/>
                <a:cs typeface="Instrument Sans"/>
              </a:rPr>
              <a:t>B R I E F   ·   5   M I 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841248"/>
            <a:ext cx="10972800" cy="7772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3400" i="0">
                <a:solidFill>
                  <a:srgbClr val="1A2233"/>
                </a:solidFill>
                <a:latin typeface="Libre Baskerville"/>
                <a:ea typeface="Libre Baskerville"/>
                <a:cs typeface="Libre Baskerville"/>
              </a:rPr>
              <a:t>Seven hooks.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1691640"/>
            <a:ext cx="1097280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1600" i="1">
                <a:solidFill>
                  <a:srgbClr val="4F5566"/>
                </a:solidFill>
                <a:latin typeface="Instrument Serif"/>
                <a:ea typeface="Instrument Serif"/>
                <a:cs typeface="Instrument Serif"/>
              </a:rPr>
              <a:t>One word can sit in your memory by seven hooks. Not one.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48640" y="2514600"/>
            <a:ext cx="54864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>
              <a:lnSpc>
                <a:spcPct val="115000"/>
              </a:lnSpc>
            </a:pPr>
            <a:r>
              <a:rPr sz="1500" i="1">
                <a:solidFill>
                  <a:srgbClr val="4F5566"/>
                </a:solidFill>
                <a:latin typeface="Instrument Serif"/>
                <a:ea typeface="Instrument Serif"/>
                <a:cs typeface="Instrument Serif"/>
              </a:rPr>
              <a:t>i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280160" y="2514600"/>
            <a:ext cx="246888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1400" i="0">
                <a:solidFill>
                  <a:srgbClr val="1A2233"/>
                </a:solidFill>
                <a:latin typeface="Libre Baskerville"/>
                <a:ea typeface="Libre Baskerville"/>
                <a:cs typeface="Libre Baskerville"/>
              </a:rPr>
              <a:t>Meaning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749039" y="2551176"/>
            <a:ext cx="41148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1300" i="1">
                <a:solidFill>
                  <a:srgbClr val="4F5566"/>
                </a:solidFill>
                <a:latin typeface="Instrument Serif"/>
                <a:ea typeface="Instrument Serif"/>
                <a:cs typeface="Instrument Serif"/>
              </a:rPr>
              <a:t>in your own words.</a:t>
            </a:r>
          </a:p>
        </p:txBody>
      </p:sp>
      <p:cxnSp>
        <p:nvCxnSpPr>
          <p:cNvPr id="9" name="Connector 8"/>
          <p:cNvCxnSpPr/>
          <p:nvPr/>
        </p:nvCxnSpPr>
        <p:spPr>
          <a:xfrm>
            <a:off x="548640" y="2944368"/>
            <a:ext cx="7406639" cy="0"/>
          </a:xfrm>
          <a:prstGeom prst="line">
            <a:avLst/>
          </a:prstGeom>
          <a:ln w="6350">
            <a:solidFill>
              <a:srgbClr val="C9C3B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548640" y="2990088"/>
            <a:ext cx="54864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>
              <a:lnSpc>
                <a:spcPct val="115000"/>
              </a:lnSpc>
            </a:pPr>
            <a:r>
              <a:rPr sz="1500" i="1">
                <a:solidFill>
                  <a:srgbClr val="4F5566"/>
                </a:solidFill>
                <a:latin typeface="Instrument Serif"/>
                <a:ea typeface="Instrument Serif"/>
                <a:cs typeface="Instrument Serif"/>
              </a:rPr>
              <a:t>ii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280160" y="2990088"/>
            <a:ext cx="246888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1400" i="0">
                <a:solidFill>
                  <a:srgbClr val="1A2233"/>
                </a:solidFill>
                <a:latin typeface="Libre Baskerville"/>
                <a:ea typeface="Libre Baskerville"/>
                <a:cs typeface="Libre Baskerville"/>
              </a:rPr>
              <a:t>Pronunciation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749039" y="3026664"/>
            <a:ext cx="41148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1300" i="1">
                <a:solidFill>
                  <a:srgbClr val="4F5566"/>
                </a:solidFill>
                <a:latin typeface="Instrument Serif"/>
                <a:ea typeface="Instrument Serif"/>
                <a:cs typeface="Instrument Serif"/>
              </a:rPr>
              <a:t>IPA, or the syllable you stress.</a:t>
            </a:r>
          </a:p>
        </p:txBody>
      </p:sp>
      <p:cxnSp>
        <p:nvCxnSpPr>
          <p:cNvPr id="13" name="Connector 12"/>
          <p:cNvCxnSpPr/>
          <p:nvPr/>
        </p:nvCxnSpPr>
        <p:spPr>
          <a:xfrm>
            <a:off x="548640" y="3419856"/>
            <a:ext cx="7406639" cy="0"/>
          </a:xfrm>
          <a:prstGeom prst="line">
            <a:avLst/>
          </a:prstGeom>
          <a:ln w="6350">
            <a:solidFill>
              <a:srgbClr val="C9C3B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548640" y="3465576"/>
            <a:ext cx="54864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>
              <a:lnSpc>
                <a:spcPct val="115000"/>
              </a:lnSpc>
            </a:pPr>
            <a:r>
              <a:rPr sz="1500" i="1">
                <a:solidFill>
                  <a:srgbClr val="4F5566"/>
                </a:solidFill>
                <a:latin typeface="Instrument Serif"/>
                <a:ea typeface="Instrument Serif"/>
                <a:cs typeface="Instrument Serif"/>
              </a:rPr>
              <a:t>iii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280160" y="3465576"/>
            <a:ext cx="246888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1400" i="0">
                <a:solidFill>
                  <a:srgbClr val="1A2233"/>
                </a:solidFill>
                <a:latin typeface="Libre Baskerville"/>
                <a:ea typeface="Libre Baskerville"/>
                <a:cs typeface="Libre Baskerville"/>
              </a:rPr>
              <a:t>Collocation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3749039" y="3502152"/>
            <a:ext cx="41148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1300" i="1">
                <a:solidFill>
                  <a:srgbClr val="4F5566"/>
                </a:solidFill>
                <a:latin typeface="Instrument Serif"/>
                <a:ea typeface="Instrument Serif"/>
                <a:cs typeface="Instrument Serif"/>
              </a:rPr>
              <a:t>two or three words that travel with it.</a:t>
            </a:r>
          </a:p>
        </p:txBody>
      </p:sp>
      <p:cxnSp>
        <p:nvCxnSpPr>
          <p:cNvPr id="17" name="Connector 16"/>
          <p:cNvCxnSpPr/>
          <p:nvPr/>
        </p:nvCxnSpPr>
        <p:spPr>
          <a:xfrm>
            <a:off x="548640" y="3895344"/>
            <a:ext cx="7406639" cy="0"/>
          </a:xfrm>
          <a:prstGeom prst="line">
            <a:avLst/>
          </a:prstGeom>
          <a:ln w="6350">
            <a:solidFill>
              <a:srgbClr val="C9C3B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548640" y="3941064"/>
            <a:ext cx="54864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>
              <a:lnSpc>
                <a:spcPct val="115000"/>
              </a:lnSpc>
            </a:pPr>
            <a:r>
              <a:rPr sz="1500" i="1">
                <a:solidFill>
                  <a:srgbClr val="4F5566"/>
                </a:solidFill>
                <a:latin typeface="Instrument Serif"/>
                <a:ea typeface="Instrument Serif"/>
                <a:cs typeface="Instrument Serif"/>
              </a:rPr>
              <a:t>iv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280160" y="3941064"/>
            <a:ext cx="246888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1400" i="0">
                <a:solidFill>
                  <a:srgbClr val="1A2233"/>
                </a:solidFill>
                <a:latin typeface="Libre Baskerville"/>
                <a:ea typeface="Libre Baskerville"/>
                <a:cs typeface="Libre Baskerville"/>
              </a:rPr>
              <a:t>Word family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3749039" y="3977640"/>
            <a:ext cx="41148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1300" i="1">
                <a:solidFill>
                  <a:srgbClr val="4F5566"/>
                </a:solidFill>
                <a:latin typeface="Instrument Serif"/>
                <a:ea typeface="Instrument Serif"/>
                <a:cs typeface="Instrument Serif"/>
              </a:rPr>
              <a:t>the noun, the verb, the adjective.</a:t>
            </a:r>
          </a:p>
        </p:txBody>
      </p:sp>
      <p:cxnSp>
        <p:nvCxnSpPr>
          <p:cNvPr id="21" name="Connector 20"/>
          <p:cNvCxnSpPr/>
          <p:nvPr/>
        </p:nvCxnSpPr>
        <p:spPr>
          <a:xfrm>
            <a:off x="548640" y="4370832"/>
            <a:ext cx="7406639" cy="0"/>
          </a:xfrm>
          <a:prstGeom prst="line">
            <a:avLst/>
          </a:prstGeom>
          <a:ln w="6350">
            <a:solidFill>
              <a:srgbClr val="C9C3B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548640" y="4416552"/>
            <a:ext cx="54864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>
              <a:lnSpc>
                <a:spcPct val="115000"/>
              </a:lnSpc>
            </a:pPr>
            <a:r>
              <a:rPr sz="1500" i="1">
                <a:solidFill>
                  <a:srgbClr val="4F5566"/>
                </a:solidFill>
                <a:latin typeface="Instrument Serif"/>
                <a:ea typeface="Instrument Serif"/>
                <a:cs typeface="Instrument Serif"/>
              </a:rPr>
              <a:t>v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1280160" y="4416552"/>
            <a:ext cx="246888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1400" i="0">
                <a:solidFill>
                  <a:srgbClr val="1A2233"/>
                </a:solidFill>
                <a:latin typeface="Libre Baskerville"/>
                <a:ea typeface="Libre Baskerville"/>
                <a:cs typeface="Libre Baskerville"/>
              </a:rPr>
              <a:t>Personal sentence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3749039" y="4453128"/>
            <a:ext cx="41148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1300" i="1">
                <a:solidFill>
                  <a:srgbClr val="4F5566"/>
                </a:solidFill>
                <a:latin typeface="Instrument Serif"/>
                <a:ea typeface="Instrument Serif"/>
                <a:cs typeface="Instrument Serif"/>
              </a:rPr>
              <a:t>one true line from your life.</a:t>
            </a:r>
          </a:p>
        </p:txBody>
      </p:sp>
      <p:cxnSp>
        <p:nvCxnSpPr>
          <p:cNvPr id="25" name="Connector 24"/>
          <p:cNvCxnSpPr/>
          <p:nvPr/>
        </p:nvCxnSpPr>
        <p:spPr>
          <a:xfrm>
            <a:off x="548640" y="4846320"/>
            <a:ext cx="7406639" cy="0"/>
          </a:xfrm>
          <a:prstGeom prst="line">
            <a:avLst/>
          </a:prstGeom>
          <a:ln w="6350">
            <a:solidFill>
              <a:srgbClr val="C9C3B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548640" y="4892040"/>
            <a:ext cx="54864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>
              <a:lnSpc>
                <a:spcPct val="115000"/>
              </a:lnSpc>
            </a:pPr>
            <a:r>
              <a:rPr sz="1500" i="1">
                <a:solidFill>
                  <a:srgbClr val="4F5566"/>
                </a:solidFill>
                <a:latin typeface="Instrument Serif"/>
                <a:ea typeface="Instrument Serif"/>
                <a:cs typeface="Instrument Serif"/>
              </a:rPr>
              <a:t>vi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1280160" y="4892040"/>
            <a:ext cx="246888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1400" i="0">
                <a:solidFill>
                  <a:srgbClr val="1A2233"/>
                </a:solidFill>
                <a:latin typeface="Libre Baskerville"/>
                <a:ea typeface="Libre Baskerville"/>
                <a:cs typeface="Libre Baskerville"/>
              </a:rPr>
              <a:t>Quick image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3749039" y="4928616"/>
            <a:ext cx="41148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1300" i="1">
                <a:solidFill>
                  <a:srgbClr val="4F5566"/>
                </a:solidFill>
                <a:latin typeface="Instrument Serif"/>
                <a:ea typeface="Instrument Serif"/>
                <a:cs typeface="Instrument Serif"/>
              </a:rPr>
              <a:t>a symbol your eye remembers.</a:t>
            </a:r>
          </a:p>
        </p:txBody>
      </p:sp>
      <p:cxnSp>
        <p:nvCxnSpPr>
          <p:cNvPr id="29" name="Connector 28"/>
          <p:cNvCxnSpPr/>
          <p:nvPr/>
        </p:nvCxnSpPr>
        <p:spPr>
          <a:xfrm>
            <a:off x="548640" y="5321808"/>
            <a:ext cx="7406639" cy="0"/>
          </a:xfrm>
          <a:prstGeom prst="line">
            <a:avLst/>
          </a:prstGeom>
          <a:ln w="6350">
            <a:solidFill>
              <a:srgbClr val="C9C3B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548640" y="5367528"/>
            <a:ext cx="54864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>
              <a:lnSpc>
                <a:spcPct val="115000"/>
              </a:lnSpc>
            </a:pPr>
            <a:r>
              <a:rPr sz="1500" i="1">
                <a:solidFill>
                  <a:srgbClr val="4F5566"/>
                </a:solidFill>
                <a:latin typeface="Instrument Serif"/>
                <a:ea typeface="Instrument Serif"/>
                <a:cs typeface="Instrument Serif"/>
              </a:rPr>
              <a:t>vii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1280160" y="5367528"/>
            <a:ext cx="246888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1400" i="0">
                <a:solidFill>
                  <a:srgbClr val="1A2233"/>
                </a:solidFill>
                <a:latin typeface="Libre Baskerville"/>
                <a:ea typeface="Libre Baskerville"/>
                <a:cs typeface="Libre Baskerville"/>
              </a:rPr>
              <a:t>Review date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3749039" y="5404104"/>
            <a:ext cx="41148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1300" i="1">
                <a:solidFill>
                  <a:srgbClr val="4F5566"/>
                </a:solidFill>
                <a:latin typeface="Instrument Serif"/>
                <a:ea typeface="Instrument Serif"/>
                <a:cs typeface="Instrument Serif"/>
              </a:rPr>
              <a:t>when you will test yourself next.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8595360" y="2514600"/>
            <a:ext cx="32004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800" i="0">
                <a:solidFill>
                  <a:srgbClr val="4F5566"/>
                </a:solidFill>
                <a:latin typeface="Instrument Sans"/>
                <a:ea typeface="Instrument Sans"/>
                <a:cs typeface="Instrument Sans"/>
              </a:rPr>
              <a:t>E V I D E N C E   B A S E</a:t>
            </a:r>
          </a:p>
        </p:txBody>
      </p:sp>
      <p:cxnSp>
        <p:nvCxnSpPr>
          <p:cNvPr id="34" name="Connector 33"/>
          <p:cNvCxnSpPr/>
          <p:nvPr/>
        </p:nvCxnSpPr>
        <p:spPr>
          <a:xfrm>
            <a:off x="8595360" y="2743200"/>
            <a:ext cx="3017520" cy="0"/>
          </a:xfrm>
          <a:prstGeom prst="line">
            <a:avLst/>
          </a:prstGeom>
          <a:ln w="6350">
            <a:solidFill>
              <a:srgbClr val="C9C3B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5" name="TextBox 34"/>
          <p:cNvSpPr txBox="1"/>
          <p:nvPr/>
        </p:nvSpPr>
        <p:spPr>
          <a:xfrm>
            <a:off x="8595360" y="2880360"/>
            <a:ext cx="3200400" cy="22860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30000"/>
              </a:lnSpc>
            </a:pPr>
            <a:r>
              <a:rPr sz="1200" i="1">
                <a:solidFill>
                  <a:srgbClr val="1A2233"/>
                </a:solidFill>
                <a:latin typeface="Instrument Serif"/>
                <a:ea typeface="Instrument Serif"/>
                <a:cs typeface="Instrument Serif"/>
              </a:rPr>
              <a:t>Karpicke &amp; Roediger (2008).</a:t>
            </a:r>
          </a:p>
          <a:p>
            <a:pPr algn="l">
              <a:lnSpc>
                <a:spcPct val="130000"/>
              </a:lnSpc>
              <a:spcBef>
                <a:spcPts val="600"/>
              </a:spcBef>
            </a:pPr>
            <a:r>
              <a:rPr sz="1200" i="1">
                <a:solidFill>
                  <a:srgbClr val="1A2233"/>
                </a:solidFill>
                <a:latin typeface="Instrument Serif"/>
                <a:ea typeface="Instrument Serif"/>
                <a:cs typeface="Instrument Serif"/>
              </a:rPr>
              <a:t>Paivio (1986).</a:t>
            </a:r>
          </a:p>
          <a:p>
            <a:pPr algn="l">
              <a:lnSpc>
                <a:spcPct val="130000"/>
              </a:lnSpc>
              <a:spcBef>
                <a:spcPts val="600"/>
              </a:spcBef>
            </a:pPr>
            <a:r>
              <a:rPr sz="1200" i="1">
                <a:solidFill>
                  <a:srgbClr val="1A2233"/>
                </a:solidFill>
                <a:latin typeface="Instrument Serif"/>
                <a:ea typeface="Instrument Serif"/>
                <a:cs typeface="Instrument Serif"/>
              </a:rPr>
              <a:t>Nation (2013).</a:t>
            </a:r>
          </a:p>
          <a:p>
            <a:pPr algn="l">
              <a:lnSpc>
                <a:spcPct val="130000"/>
              </a:lnSpc>
              <a:spcBef>
                <a:spcPts val="600"/>
              </a:spcBef>
            </a:pPr>
            <a:r>
              <a:rPr sz="1200" i="1">
                <a:solidFill>
                  <a:srgbClr val="1A2233"/>
                </a:solidFill>
                <a:latin typeface="Instrument Serif"/>
                <a:ea typeface="Instrument Serif"/>
                <a:cs typeface="Instrument Serif"/>
              </a:rPr>
              <a:t>Cepeda et al. (2006).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8595360" y="5486400"/>
            <a:ext cx="32004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1400" i="1">
                <a:solidFill>
                  <a:srgbClr val="1A2233"/>
                </a:solidFill>
                <a:latin typeface="Instrument Serif"/>
                <a:ea typeface="Instrument Serif"/>
                <a:cs typeface="Instrument Serif"/>
              </a:rPr>
              <a:t>One word, seven hooks.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8595360" y="5806440"/>
            <a:ext cx="32004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1400" i="1">
                <a:solidFill>
                  <a:srgbClr val="4F5566"/>
                </a:solidFill>
                <a:latin typeface="Instrument Serif"/>
                <a:ea typeface="Instrument Serif"/>
                <a:cs typeface="Instrument Serif"/>
              </a:rPr>
              <a:t>Sixty seconds, well spent.</a:t>
            </a:r>
          </a:p>
        </p:txBody>
      </p:sp>
      <p:cxnSp>
        <p:nvCxnSpPr>
          <p:cNvPr id="38" name="Connector 37"/>
          <p:cNvCxnSpPr/>
          <p:nvPr/>
        </p:nvCxnSpPr>
        <p:spPr>
          <a:xfrm>
            <a:off x="548640" y="6446520"/>
            <a:ext cx="11094415" cy="0"/>
          </a:xfrm>
          <a:prstGeom prst="line">
            <a:avLst/>
          </a:prstGeom>
          <a:ln w="6350">
            <a:solidFill>
              <a:srgbClr val="C9C3B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9" name="TextBox 38"/>
          <p:cNvSpPr txBox="1"/>
          <p:nvPr/>
        </p:nvSpPr>
        <p:spPr>
          <a:xfrm>
            <a:off x="548640" y="6510528"/>
            <a:ext cx="7315200" cy="228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700" i="0">
                <a:solidFill>
                  <a:srgbClr val="4F5566"/>
                </a:solidFill>
                <a:latin typeface="Instrument Sans"/>
                <a:ea typeface="Instrument Sans"/>
                <a:cs typeface="Instrument Sans"/>
              </a:rPr>
              <a:t>V O C A B U L A R Y   M E M O R Y   ·   B 1   I N T E R M E D I A T E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10515600" y="6510528"/>
            <a:ext cx="1188720" cy="228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>
              <a:lnSpc>
                <a:spcPct val="115000"/>
              </a:lnSpc>
            </a:pPr>
            <a:r>
              <a:rPr sz="1000" i="1">
                <a:solidFill>
                  <a:srgbClr val="4F5566"/>
                </a:solidFill>
                <a:latin typeface="Instrument Serif"/>
                <a:ea typeface="Instrument Serif"/>
                <a:cs typeface="Instrument Serif"/>
              </a:rPr>
              <a:t>05 / 12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EFE8D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457200"/>
            <a:ext cx="73152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900" i="0">
                <a:solidFill>
                  <a:srgbClr val="1A2233"/>
                </a:solidFill>
                <a:latin typeface="Instrument Sans"/>
                <a:ea typeface="Instrument Sans"/>
                <a:cs typeface="Instrument Sans"/>
              </a:rPr>
              <a:t>L A N G U A G E   F O C U S   ·   8   M I 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841248"/>
            <a:ext cx="10972800" cy="7772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3400" i="0">
                <a:solidFill>
                  <a:srgbClr val="1A2233"/>
                </a:solidFill>
                <a:latin typeface="Libre Baskerville"/>
                <a:ea typeface="Libre Baskerville"/>
                <a:cs typeface="Libre Baskerville"/>
              </a:rPr>
              <a:t>Words travel in groups.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1691640"/>
            <a:ext cx="1097280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1600" i="1">
                <a:solidFill>
                  <a:srgbClr val="4F5566"/>
                </a:solidFill>
                <a:latin typeface="Instrument Serif"/>
                <a:ea typeface="Instrument Serif"/>
                <a:cs typeface="Instrument Serif"/>
              </a:rPr>
              <a:t>Notice what travels with 'decide'.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48640" y="2468880"/>
            <a:ext cx="45720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800" i="0">
                <a:solidFill>
                  <a:srgbClr val="4F5566"/>
                </a:solidFill>
                <a:latin typeface="Instrument Sans"/>
                <a:ea typeface="Instrument Sans"/>
                <a:cs typeface="Instrument Sans"/>
              </a:rPr>
              <a:t>F I V E   S E N T E N C E S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548640" y="2697480"/>
            <a:ext cx="5212080" cy="0"/>
          </a:xfrm>
          <a:prstGeom prst="line">
            <a:avLst/>
          </a:prstGeom>
          <a:ln w="6350">
            <a:solidFill>
              <a:srgbClr val="C9C3B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548640" y="2834640"/>
            <a:ext cx="5486400" cy="32004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30000"/>
              </a:lnSpc>
            </a:pPr>
            <a:r>
              <a:rPr sz="1400" i="0">
                <a:solidFill>
                  <a:srgbClr val="1A2233"/>
                </a:solidFill>
                <a:latin typeface="Libre Baskerville"/>
                <a:ea typeface="Libre Baskerville"/>
                <a:cs typeface="Libre Baskerville"/>
              </a:rPr>
              <a:t>“She decided to leave at six.”</a:t>
            </a:r>
          </a:p>
          <a:p>
            <a:pPr algn="l">
              <a:lnSpc>
                <a:spcPct val="130000"/>
              </a:lnSpc>
              <a:spcBef>
                <a:spcPts val="1000"/>
              </a:spcBef>
            </a:pPr>
            <a:r>
              <a:rPr sz="1400" i="0">
                <a:solidFill>
                  <a:srgbClr val="1A2233"/>
                </a:solidFill>
                <a:latin typeface="Libre Baskerville"/>
                <a:ea typeface="Libre Baskerville"/>
                <a:cs typeface="Libre Baskerville"/>
              </a:rPr>
              <a:t>“We made a decision quickly.”</a:t>
            </a:r>
          </a:p>
          <a:p>
            <a:pPr algn="l">
              <a:lnSpc>
                <a:spcPct val="130000"/>
              </a:lnSpc>
              <a:spcBef>
                <a:spcPts val="1000"/>
              </a:spcBef>
            </a:pPr>
            <a:r>
              <a:rPr sz="1400" i="0">
                <a:solidFill>
                  <a:srgbClr val="1A2233"/>
                </a:solidFill>
                <a:latin typeface="Libre Baskerville"/>
                <a:ea typeface="Libre Baskerville"/>
                <a:cs typeface="Libre Baskerville"/>
              </a:rPr>
              <a:t>“It was a difficult decision.”</a:t>
            </a:r>
          </a:p>
          <a:p>
            <a:pPr algn="l">
              <a:lnSpc>
                <a:spcPct val="130000"/>
              </a:lnSpc>
              <a:spcBef>
                <a:spcPts val="1000"/>
              </a:spcBef>
            </a:pPr>
            <a:r>
              <a:rPr sz="1400" i="0">
                <a:solidFill>
                  <a:srgbClr val="1A2233"/>
                </a:solidFill>
                <a:latin typeface="Libre Baskerville"/>
                <a:ea typeface="Libre Baskerville"/>
                <a:cs typeface="Libre Baskerville"/>
              </a:rPr>
              <a:t>“I can't decide between the two.”</a:t>
            </a:r>
          </a:p>
          <a:p>
            <a:pPr algn="l">
              <a:lnSpc>
                <a:spcPct val="130000"/>
              </a:lnSpc>
              <a:spcBef>
                <a:spcPts val="1000"/>
              </a:spcBef>
            </a:pPr>
            <a:r>
              <a:rPr sz="1400" i="0">
                <a:solidFill>
                  <a:srgbClr val="1A2233"/>
                </a:solidFill>
                <a:latin typeface="Libre Baskerville"/>
                <a:ea typeface="Libre Baskerville"/>
                <a:cs typeface="Libre Baskerville"/>
              </a:rPr>
              <a:t>“He's decisive in a crisis.”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766560" y="2468880"/>
            <a:ext cx="484632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800" i="0">
                <a:solidFill>
                  <a:srgbClr val="4F5566"/>
                </a:solidFill>
                <a:latin typeface="Instrument Sans"/>
                <a:ea typeface="Instrument Sans"/>
                <a:cs typeface="Instrument Sans"/>
              </a:rPr>
              <a:t>N O T I C E</a:t>
            </a:r>
          </a:p>
        </p:txBody>
      </p:sp>
      <p:cxnSp>
        <p:nvCxnSpPr>
          <p:cNvPr id="10" name="Connector 9"/>
          <p:cNvCxnSpPr/>
          <p:nvPr/>
        </p:nvCxnSpPr>
        <p:spPr>
          <a:xfrm>
            <a:off x="6766560" y="2697480"/>
            <a:ext cx="4846320" cy="0"/>
          </a:xfrm>
          <a:prstGeom prst="line">
            <a:avLst/>
          </a:prstGeom>
          <a:ln w="6350">
            <a:solidFill>
              <a:srgbClr val="C9C3B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6766560" y="2834640"/>
            <a:ext cx="4846320" cy="32004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30000"/>
              </a:lnSpc>
            </a:pPr>
            <a:r>
              <a:rPr sz="1400" i="0">
                <a:solidFill>
                  <a:srgbClr val="1A2233"/>
                </a:solidFill>
                <a:latin typeface="Libre Baskerville"/>
                <a:ea typeface="Libre Baskerville"/>
                <a:cs typeface="Libre Baskerville"/>
              </a:rPr>
              <a:t>Chunks  </a:t>
            </a:r>
            <a:r>
              <a:rPr sz="1400" i="1">
                <a:solidFill>
                  <a:srgbClr val="4F5566"/>
                </a:solidFill>
                <a:latin typeface="Instrument Serif"/>
                <a:ea typeface="Instrument Serif"/>
                <a:cs typeface="Instrument Serif"/>
              </a:rPr>
              <a:t>“make a decision”, “decided to leave”</a:t>
            </a:r>
          </a:p>
          <a:p>
            <a:pPr algn="l">
              <a:lnSpc>
                <a:spcPct val="130000"/>
              </a:lnSpc>
              <a:spcBef>
                <a:spcPts val="1200"/>
              </a:spcBef>
            </a:pPr>
            <a:r>
              <a:rPr sz="1400" i="0">
                <a:solidFill>
                  <a:srgbClr val="1A2233"/>
                </a:solidFill>
                <a:latin typeface="Libre Baskerville"/>
                <a:ea typeface="Libre Baskerville"/>
                <a:cs typeface="Libre Baskerville"/>
              </a:rPr>
              <a:t>Collocation  </a:t>
            </a:r>
            <a:r>
              <a:rPr sz="1400" i="1">
                <a:solidFill>
                  <a:srgbClr val="4F5566"/>
                </a:solidFill>
                <a:latin typeface="Instrument Serif"/>
                <a:ea typeface="Instrument Serif"/>
                <a:cs typeface="Instrument Serif"/>
              </a:rPr>
              <a:t>“difficult decision”, “decide between”</a:t>
            </a:r>
          </a:p>
          <a:p>
            <a:pPr algn="l">
              <a:lnSpc>
                <a:spcPct val="130000"/>
              </a:lnSpc>
              <a:spcBef>
                <a:spcPts val="1200"/>
              </a:spcBef>
            </a:pPr>
            <a:r>
              <a:rPr sz="1400" i="0">
                <a:solidFill>
                  <a:srgbClr val="1A2233"/>
                </a:solidFill>
                <a:latin typeface="Libre Baskerville"/>
                <a:ea typeface="Libre Baskerville"/>
                <a:cs typeface="Libre Baskerville"/>
              </a:rPr>
              <a:t>Word family  </a:t>
            </a:r>
            <a:r>
              <a:rPr sz="1400" i="1">
                <a:solidFill>
                  <a:srgbClr val="4F5566"/>
                </a:solidFill>
                <a:latin typeface="Instrument Serif"/>
                <a:ea typeface="Instrument Serif"/>
                <a:cs typeface="Instrument Serif"/>
              </a:rPr>
              <a:t>decide (v), decision (n), decisive (adj)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48640" y="5989320"/>
            <a:ext cx="109728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1300" i="1">
                <a:solidFill>
                  <a:srgbClr val="4F5566"/>
                </a:solidFill>
                <a:latin typeface="Instrument Serif"/>
                <a:ea typeface="Instrument Serif"/>
                <a:cs typeface="Instrument Serif"/>
              </a:rPr>
              <a:t>Talk to your partner first. What did you notice? We'll name it together.</a:t>
            </a:r>
          </a:p>
        </p:txBody>
      </p:sp>
      <p:cxnSp>
        <p:nvCxnSpPr>
          <p:cNvPr id="13" name="Connector 12"/>
          <p:cNvCxnSpPr/>
          <p:nvPr/>
        </p:nvCxnSpPr>
        <p:spPr>
          <a:xfrm>
            <a:off x="548640" y="6446520"/>
            <a:ext cx="11094415" cy="0"/>
          </a:xfrm>
          <a:prstGeom prst="line">
            <a:avLst/>
          </a:prstGeom>
          <a:ln w="6350">
            <a:solidFill>
              <a:srgbClr val="C9C3B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548640" y="6510528"/>
            <a:ext cx="7315200" cy="228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700" i="0">
                <a:solidFill>
                  <a:srgbClr val="4F5566"/>
                </a:solidFill>
                <a:latin typeface="Instrument Sans"/>
                <a:ea typeface="Instrument Sans"/>
                <a:cs typeface="Instrument Sans"/>
              </a:rPr>
              <a:t>V O C A B U L A R Y   M E M O R Y   ·   B 1   I N T E R M E D I A T E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515600" y="6510528"/>
            <a:ext cx="1188720" cy="228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>
              <a:lnSpc>
                <a:spcPct val="115000"/>
              </a:lnSpc>
            </a:pPr>
            <a:r>
              <a:rPr sz="1000" i="1">
                <a:solidFill>
                  <a:srgbClr val="4F5566"/>
                </a:solidFill>
                <a:latin typeface="Instrument Serif"/>
                <a:ea typeface="Instrument Serif"/>
                <a:cs typeface="Instrument Serif"/>
              </a:rPr>
              <a:t>06 / 12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EFE8D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457200"/>
            <a:ext cx="73152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900" i="0">
                <a:solidFill>
                  <a:srgbClr val="1A2233"/>
                </a:solidFill>
                <a:latin typeface="Instrument Sans"/>
                <a:ea typeface="Instrument Sans"/>
                <a:cs typeface="Instrument Sans"/>
              </a:rPr>
              <a:t>D E M O   ·   6   M I 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841248"/>
            <a:ext cx="10972800" cy="8686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3800" i="1">
                <a:solidFill>
                  <a:srgbClr val="1A2233"/>
                </a:solidFill>
                <a:latin typeface="Instrument Serif"/>
                <a:ea typeface="Instrument Serif"/>
                <a:cs typeface="Instrument Serif"/>
              </a:rPr>
              <a:t>Live</a:t>
            </a:r>
            <a:r>
              <a:rPr sz="3400" i="0">
                <a:solidFill>
                  <a:srgbClr val="1A2233"/>
                </a:solidFill>
                <a:latin typeface="Libre Baskerville"/>
                <a:ea typeface="Libre Baskerville"/>
                <a:cs typeface="Libre Baskerville"/>
              </a:rPr>
              <a:t>: One word, seven hooks.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1691640"/>
            <a:ext cx="1097280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1600" i="1">
                <a:solidFill>
                  <a:srgbClr val="4F5566"/>
                </a:solidFill>
                <a:latin typeface="Instrument Serif"/>
                <a:ea typeface="Instrument Serif"/>
                <a:cs typeface="Instrument Serif"/>
              </a:rPr>
              <a:t>We'll do one together. Then you'll do five of your own.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48640" y="2331720"/>
            <a:ext cx="11064240" cy="10058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>
              <a:lnSpc>
                <a:spcPct val="115000"/>
              </a:lnSpc>
            </a:pPr>
            <a:r>
              <a:rPr sz="5800" i="1">
                <a:solidFill>
                  <a:srgbClr val="1A2233"/>
                </a:solidFill>
                <a:latin typeface="Instrument Serif"/>
                <a:ea typeface="Instrument Serif"/>
                <a:cs typeface="Instrument Serif"/>
              </a:rPr>
              <a:t>commit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548640" y="3520440"/>
            <a:ext cx="11064240" cy="0"/>
          </a:xfrm>
          <a:prstGeom prst="line">
            <a:avLst/>
          </a:prstGeom>
          <a:ln w="6350">
            <a:solidFill>
              <a:srgbClr val="C9C3B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548640" y="3703320"/>
            <a:ext cx="50292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>
              <a:lnSpc>
                <a:spcPct val="115000"/>
              </a:lnSpc>
            </a:pPr>
            <a:r>
              <a:rPr sz="1400" i="1">
                <a:solidFill>
                  <a:srgbClr val="4F5566"/>
                </a:solidFill>
                <a:latin typeface="Instrument Serif"/>
                <a:ea typeface="Instrument Serif"/>
                <a:cs typeface="Instrument Serif"/>
              </a:rPr>
              <a:t>i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188719" y="3703320"/>
            <a:ext cx="18288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1200" i="0">
                <a:solidFill>
                  <a:srgbClr val="1A2233"/>
                </a:solidFill>
                <a:latin typeface="Libre Baskerville"/>
                <a:ea typeface="Libre Baskerville"/>
                <a:cs typeface="Libre Baskerville"/>
              </a:rPr>
              <a:t>Meaning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188719" y="3995928"/>
            <a:ext cx="484632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1200" i="1">
                <a:solidFill>
                  <a:srgbClr val="4F5566"/>
                </a:solidFill>
                <a:latin typeface="Instrument Serif"/>
                <a:ea typeface="Instrument Serif"/>
                <a:cs typeface="Instrument Serif"/>
              </a:rPr>
              <a:t>to promise to do something fully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48640" y="4361688"/>
            <a:ext cx="50292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>
              <a:lnSpc>
                <a:spcPct val="115000"/>
              </a:lnSpc>
            </a:pPr>
            <a:r>
              <a:rPr sz="1400" i="1">
                <a:solidFill>
                  <a:srgbClr val="4F5566"/>
                </a:solidFill>
                <a:latin typeface="Instrument Serif"/>
                <a:ea typeface="Instrument Serif"/>
                <a:cs typeface="Instrument Serif"/>
              </a:rPr>
              <a:t>ii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188719" y="4361688"/>
            <a:ext cx="18288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1200" i="0">
                <a:solidFill>
                  <a:srgbClr val="1A2233"/>
                </a:solidFill>
                <a:latin typeface="Libre Baskerville"/>
                <a:ea typeface="Libre Baskerville"/>
                <a:cs typeface="Libre Baskerville"/>
              </a:rPr>
              <a:t>Pronunciation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188719" y="4654296"/>
            <a:ext cx="484632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1200" i="1">
                <a:solidFill>
                  <a:srgbClr val="4F5566"/>
                </a:solidFill>
                <a:latin typeface="Instrument Serif"/>
                <a:ea typeface="Instrument Serif"/>
                <a:cs typeface="Instrument Serif"/>
              </a:rPr>
              <a:t>/kəˈmɪt/, stress on second syllable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48640" y="5020055"/>
            <a:ext cx="50292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>
              <a:lnSpc>
                <a:spcPct val="115000"/>
              </a:lnSpc>
            </a:pPr>
            <a:r>
              <a:rPr sz="1400" i="1">
                <a:solidFill>
                  <a:srgbClr val="4F5566"/>
                </a:solidFill>
                <a:latin typeface="Instrument Serif"/>
                <a:ea typeface="Instrument Serif"/>
                <a:cs typeface="Instrument Serif"/>
              </a:rPr>
              <a:t>iii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88719" y="5020055"/>
            <a:ext cx="18288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1200" i="0">
                <a:solidFill>
                  <a:srgbClr val="1A2233"/>
                </a:solidFill>
                <a:latin typeface="Libre Baskerville"/>
                <a:ea typeface="Libre Baskerville"/>
                <a:cs typeface="Libre Baskerville"/>
              </a:rPr>
              <a:t>Collocation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188719" y="5312664"/>
            <a:ext cx="484632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1200" i="1">
                <a:solidFill>
                  <a:srgbClr val="4F5566"/>
                </a:solidFill>
                <a:latin typeface="Instrument Serif"/>
                <a:ea typeface="Instrument Serif"/>
                <a:cs typeface="Instrument Serif"/>
              </a:rPr>
              <a:t>commit to · make a commitment · fully committed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548640" y="5678423"/>
            <a:ext cx="50292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>
              <a:lnSpc>
                <a:spcPct val="115000"/>
              </a:lnSpc>
            </a:pPr>
            <a:r>
              <a:rPr sz="1400" i="1">
                <a:solidFill>
                  <a:srgbClr val="4F5566"/>
                </a:solidFill>
                <a:latin typeface="Instrument Serif"/>
                <a:ea typeface="Instrument Serif"/>
                <a:cs typeface="Instrument Serif"/>
              </a:rPr>
              <a:t>iv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88719" y="5678423"/>
            <a:ext cx="18288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1200" i="0">
                <a:solidFill>
                  <a:srgbClr val="1A2233"/>
                </a:solidFill>
                <a:latin typeface="Libre Baskerville"/>
                <a:ea typeface="Libre Baskerville"/>
                <a:cs typeface="Libre Baskerville"/>
              </a:rPr>
              <a:t>Word family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188719" y="5971031"/>
            <a:ext cx="484632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1200" i="1">
                <a:solidFill>
                  <a:srgbClr val="4F5566"/>
                </a:solidFill>
                <a:latin typeface="Instrument Serif"/>
                <a:ea typeface="Instrument Serif"/>
                <a:cs typeface="Instrument Serif"/>
              </a:rPr>
              <a:t>commit (v) · commitment (n) · committed (adj)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6583680" y="3703320"/>
            <a:ext cx="50292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>
              <a:lnSpc>
                <a:spcPct val="115000"/>
              </a:lnSpc>
            </a:pPr>
            <a:r>
              <a:rPr sz="1400" i="1">
                <a:solidFill>
                  <a:srgbClr val="4F5566"/>
                </a:solidFill>
                <a:latin typeface="Instrument Serif"/>
                <a:ea typeface="Instrument Serif"/>
                <a:cs typeface="Instrument Serif"/>
              </a:rPr>
              <a:t>v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7223760" y="3703320"/>
            <a:ext cx="18288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1200" i="0">
                <a:solidFill>
                  <a:srgbClr val="1A2233"/>
                </a:solidFill>
                <a:latin typeface="Libre Baskerville"/>
                <a:ea typeface="Libre Baskerville"/>
                <a:cs typeface="Libre Baskerville"/>
              </a:rPr>
              <a:t>Personal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7223760" y="3995928"/>
            <a:ext cx="438912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1200" i="1">
                <a:solidFill>
                  <a:srgbClr val="4F5566"/>
                </a:solidFill>
                <a:latin typeface="Instrument Serif"/>
                <a:ea typeface="Instrument Serif"/>
                <a:cs typeface="Instrument Serif"/>
              </a:rPr>
              <a:t>“I'm committing to fifteen minutes of English every morning.”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6583680" y="4361688"/>
            <a:ext cx="50292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>
              <a:lnSpc>
                <a:spcPct val="115000"/>
              </a:lnSpc>
            </a:pPr>
            <a:r>
              <a:rPr sz="1400" i="1">
                <a:solidFill>
                  <a:srgbClr val="4F5566"/>
                </a:solidFill>
                <a:latin typeface="Instrument Serif"/>
                <a:ea typeface="Instrument Serif"/>
                <a:cs typeface="Instrument Serif"/>
              </a:rPr>
              <a:t>vi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7223760" y="4361688"/>
            <a:ext cx="18288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1200" i="0">
                <a:solidFill>
                  <a:srgbClr val="1A2233"/>
                </a:solidFill>
                <a:latin typeface="Libre Baskerville"/>
                <a:ea typeface="Libre Baskerville"/>
                <a:cs typeface="Libre Baskerville"/>
              </a:rPr>
              <a:t>Image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7223760" y="4654296"/>
            <a:ext cx="438912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1200" i="1">
                <a:solidFill>
                  <a:srgbClr val="4F5566"/>
                </a:solidFill>
                <a:latin typeface="Instrument Serif"/>
                <a:ea typeface="Instrument Serif"/>
                <a:cs typeface="Instrument Serif"/>
              </a:rPr>
              <a:t>a handshake, or a signed line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6583680" y="5020055"/>
            <a:ext cx="50292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>
              <a:lnSpc>
                <a:spcPct val="115000"/>
              </a:lnSpc>
            </a:pPr>
            <a:r>
              <a:rPr sz="1400" i="1">
                <a:solidFill>
                  <a:srgbClr val="4F5566"/>
                </a:solidFill>
                <a:latin typeface="Instrument Serif"/>
                <a:ea typeface="Instrument Serif"/>
                <a:cs typeface="Instrument Serif"/>
              </a:rPr>
              <a:t>vii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7223760" y="5020055"/>
            <a:ext cx="18288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1200" i="0">
                <a:solidFill>
                  <a:srgbClr val="1A2233"/>
                </a:solidFill>
                <a:latin typeface="Libre Baskerville"/>
                <a:ea typeface="Libre Baskerville"/>
                <a:cs typeface="Libre Baskerville"/>
              </a:rPr>
              <a:t>Review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7223760" y="5312664"/>
            <a:ext cx="438912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1200" i="1">
                <a:solidFill>
                  <a:srgbClr val="4F5566"/>
                </a:solidFill>
                <a:latin typeface="Instrument Serif"/>
                <a:ea typeface="Instrument Serif"/>
                <a:cs typeface="Instrument Serif"/>
              </a:rPr>
              <a:t>tomorrow · three days · one week</a:t>
            </a:r>
          </a:p>
        </p:txBody>
      </p:sp>
      <p:cxnSp>
        <p:nvCxnSpPr>
          <p:cNvPr id="29" name="Connector 28"/>
          <p:cNvCxnSpPr/>
          <p:nvPr/>
        </p:nvCxnSpPr>
        <p:spPr>
          <a:xfrm>
            <a:off x="548640" y="6446520"/>
            <a:ext cx="11094415" cy="0"/>
          </a:xfrm>
          <a:prstGeom prst="line">
            <a:avLst/>
          </a:prstGeom>
          <a:ln w="6350">
            <a:solidFill>
              <a:srgbClr val="C9C3B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548640" y="6510528"/>
            <a:ext cx="7315200" cy="228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700" i="0">
                <a:solidFill>
                  <a:srgbClr val="4F5566"/>
                </a:solidFill>
                <a:latin typeface="Instrument Sans"/>
                <a:ea typeface="Instrument Sans"/>
                <a:cs typeface="Instrument Sans"/>
              </a:rPr>
              <a:t>V O C A B U L A R Y   M E M O R Y   ·   B 1   I N T E R M E D I A T E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10515600" y="6510528"/>
            <a:ext cx="1188720" cy="228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>
              <a:lnSpc>
                <a:spcPct val="115000"/>
              </a:lnSpc>
            </a:pPr>
            <a:r>
              <a:rPr sz="1000" i="1">
                <a:solidFill>
                  <a:srgbClr val="4F5566"/>
                </a:solidFill>
                <a:latin typeface="Instrument Serif"/>
                <a:ea typeface="Instrument Serif"/>
                <a:cs typeface="Instrument Serif"/>
              </a:rPr>
              <a:t>07 / 12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EFE8D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457200"/>
            <a:ext cx="73152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900" i="0">
                <a:solidFill>
                  <a:srgbClr val="1A2233"/>
                </a:solidFill>
                <a:latin typeface="Instrument Sans"/>
                <a:ea typeface="Instrument Sans"/>
                <a:cs typeface="Instrument Sans"/>
              </a:rPr>
              <a:t>M A I N   T A S K   ·   2 5   M I 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841248"/>
            <a:ext cx="10972800" cy="7772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3400" i="0">
                <a:solidFill>
                  <a:srgbClr val="1A2233"/>
                </a:solidFill>
                <a:latin typeface="Libre Baskerville"/>
                <a:ea typeface="Libre Baskerville"/>
                <a:cs typeface="Libre Baskerville"/>
              </a:rPr>
              <a:t>Build your five.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1691640"/>
            <a:ext cx="1097280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1600" i="1">
                <a:solidFill>
                  <a:srgbClr val="4F5566"/>
                </a:solidFill>
                <a:latin typeface="Instrument Serif"/>
                <a:ea typeface="Instrument Serif"/>
                <a:cs typeface="Instrument Serif"/>
              </a:rPr>
              <a:t>Five words that matter to you. Run each one through the seven hooks.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48640" y="2514600"/>
            <a:ext cx="54864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800" i="0">
                <a:solidFill>
                  <a:srgbClr val="4F5566"/>
                </a:solidFill>
                <a:latin typeface="Instrument Sans"/>
                <a:ea typeface="Instrument Sans"/>
                <a:cs typeface="Instrument Sans"/>
              </a:rPr>
              <a:t>I N S T R U C T I O N S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548640" y="2743200"/>
            <a:ext cx="5212080" cy="0"/>
          </a:xfrm>
          <a:prstGeom prst="line">
            <a:avLst/>
          </a:prstGeom>
          <a:ln w="6350">
            <a:solidFill>
              <a:srgbClr val="C9C3B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548640" y="2880360"/>
            <a:ext cx="64008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1400" i="1">
                <a:solidFill>
                  <a:srgbClr val="4F5566"/>
                </a:solidFill>
                <a:latin typeface="Instrument Serif"/>
                <a:ea typeface="Instrument Serif"/>
                <a:cs typeface="Instrument Serif"/>
              </a:rPr>
              <a:t>01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234440" y="2907792"/>
            <a:ext cx="4572000" cy="5486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1400" i="1">
                <a:solidFill>
                  <a:srgbClr val="1A2233"/>
                </a:solidFill>
                <a:latin typeface="Instrument Serif"/>
                <a:ea typeface="Instrument Serif"/>
                <a:cs typeface="Instrument Serif"/>
              </a:rPr>
              <a:t>Choose five words from your work, your life, your plans.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48640" y="3520439"/>
            <a:ext cx="64008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1400" i="1">
                <a:solidFill>
                  <a:srgbClr val="4F5566"/>
                </a:solidFill>
                <a:latin typeface="Instrument Serif"/>
                <a:ea typeface="Instrument Serif"/>
                <a:cs typeface="Instrument Serif"/>
              </a:rPr>
              <a:t>02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234440" y="3547871"/>
            <a:ext cx="4572000" cy="5486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1400" i="1">
                <a:solidFill>
                  <a:srgbClr val="1A2233"/>
                </a:solidFill>
                <a:latin typeface="Instrument Serif"/>
                <a:ea typeface="Instrument Serif"/>
                <a:cs typeface="Instrument Serif"/>
              </a:rPr>
              <a:t>For each one, fill all seven hooks.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48640" y="4160520"/>
            <a:ext cx="64008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1400" i="1">
                <a:solidFill>
                  <a:srgbClr val="4F5566"/>
                </a:solidFill>
                <a:latin typeface="Instrument Serif"/>
                <a:ea typeface="Instrument Serif"/>
                <a:cs typeface="Instrument Serif"/>
              </a:rPr>
              <a:t>03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234440" y="4187952"/>
            <a:ext cx="4572000" cy="5486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1400" i="1">
                <a:solidFill>
                  <a:srgbClr val="1A2233"/>
                </a:solidFill>
                <a:latin typeface="Instrument Serif"/>
                <a:ea typeface="Instrument Serif"/>
                <a:cs typeface="Instrument Serif"/>
              </a:rPr>
              <a:t>Work alone for twenty minutes.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48640" y="4800600"/>
            <a:ext cx="64008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1400" i="1">
                <a:solidFill>
                  <a:srgbClr val="4F5566"/>
                </a:solidFill>
                <a:latin typeface="Instrument Serif"/>
                <a:ea typeface="Instrument Serif"/>
                <a:cs typeface="Instrument Serif"/>
              </a:rPr>
              <a:t>04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234440" y="4828032"/>
            <a:ext cx="4572000" cy="5486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1400" i="1">
                <a:solidFill>
                  <a:srgbClr val="1A2233"/>
                </a:solidFill>
                <a:latin typeface="Instrument Serif"/>
                <a:ea typeface="Instrument Serif"/>
                <a:cs typeface="Instrument Serif"/>
              </a:rPr>
              <a:t>Then swap two with your partner. Five minutes.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583680" y="2514600"/>
            <a:ext cx="50292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800" i="0">
                <a:solidFill>
                  <a:srgbClr val="4F5566"/>
                </a:solidFill>
                <a:latin typeface="Instrument Sans"/>
                <a:ea typeface="Instrument Sans"/>
                <a:cs typeface="Instrument Sans"/>
              </a:rPr>
              <a:t>U S E F U L   L A N G U A G E</a:t>
            </a:r>
          </a:p>
        </p:txBody>
      </p:sp>
      <p:cxnSp>
        <p:nvCxnSpPr>
          <p:cNvPr id="17" name="Connector 16"/>
          <p:cNvCxnSpPr/>
          <p:nvPr/>
        </p:nvCxnSpPr>
        <p:spPr>
          <a:xfrm>
            <a:off x="6583680" y="2743200"/>
            <a:ext cx="5029200" cy="0"/>
          </a:xfrm>
          <a:prstGeom prst="line">
            <a:avLst/>
          </a:prstGeom>
          <a:ln w="6350">
            <a:solidFill>
              <a:srgbClr val="C9C3B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6583680" y="2880360"/>
            <a:ext cx="4937760" cy="2743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30000"/>
              </a:lnSpc>
            </a:pPr>
            <a:r>
              <a:rPr sz="1400" i="1">
                <a:solidFill>
                  <a:srgbClr val="1A2233"/>
                </a:solidFill>
                <a:latin typeface="Instrument Serif"/>
                <a:ea typeface="Instrument Serif"/>
                <a:cs typeface="Instrument Serif"/>
              </a:rPr>
              <a:t>“From work I want to remember…”</a:t>
            </a:r>
          </a:p>
          <a:p>
            <a:pPr algn="l">
              <a:lnSpc>
                <a:spcPct val="130000"/>
              </a:lnSpc>
              <a:spcBef>
                <a:spcPts val="1000"/>
              </a:spcBef>
            </a:pPr>
            <a:r>
              <a:rPr sz="1400" i="1">
                <a:solidFill>
                  <a:srgbClr val="1A2233"/>
                </a:solidFill>
                <a:latin typeface="Instrument Serif"/>
                <a:ea typeface="Instrument Serif"/>
                <a:cs typeface="Instrument Serif"/>
              </a:rPr>
              <a:t>“I'm not sure of the word for…”</a:t>
            </a:r>
          </a:p>
          <a:p>
            <a:pPr algn="l">
              <a:lnSpc>
                <a:spcPct val="130000"/>
              </a:lnSpc>
              <a:spcBef>
                <a:spcPts val="1000"/>
              </a:spcBef>
            </a:pPr>
            <a:r>
              <a:rPr sz="1400" i="1">
                <a:solidFill>
                  <a:srgbClr val="1A2233"/>
                </a:solidFill>
                <a:latin typeface="Instrument Serif"/>
                <a:ea typeface="Instrument Serif"/>
                <a:cs typeface="Instrument Serif"/>
              </a:rPr>
              <a:t>“I always struggle with…”</a:t>
            </a:r>
          </a:p>
          <a:p>
            <a:pPr algn="l">
              <a:lnSpc>
                <a:spcPct val="130000"/>
              </a:lnSpc>
              <a:spcBef>
                <a:spcPts val="1000"/>
              </a:spcBef>
            </a:pPr>
            <a:r>
              <a:rPr sz="1400" i="1">
                <a:solidFill>
                  <a:srgbClr val="1A2233"/>
                </a:solidFill>
                <a:latin typeface="Instrument Serif"/>
                <a:ea typeface="Instrument Serif"/>
                <a:cs typeface="Instrument Serif"/>
              </a:rPr>
              <a:t>“A word I keep meeting is…”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548640" y="5852160"/>
            <a:ext cx="109728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700" i="0">
                <a:solidFill>
                  <a:srgbClr val="4F5566"/>
                </a:solidFill>
                <a:latin typeface="Instrument Sans"/>
                <a:ea typeface="Instrument Sans"/>
                <a:cs typeface="Instrument Sans"/>
              </a:rPr>
              <a:t>I F   Y O U   F I N I S H   E A R L Y   ·   T A K E   O N E   O F   Y O U R   P A R T N E R ' S   W O R D S   A N D   R U N   I T   T H R O U G H   T H E   H O O K S   F O R   T H E M</a:t>
            </a:r>
          </a:p>
        </p:txBody>
      </p:sp>
      <p:cxnSp>
        <p:nvCxnSpPr>
          <p:cNvPr id="20" name="Connector 19"/>
          <p:cNvCxnSpPr/>
          <p:nvPr/>
        </p:nvCxnSpPr>
        <p:spPr>
          <a:xfrm>
            <a:off x="548640" y="6446520"/>
            <a:ext cx="11094415" cy="0"/>
          </a:xfrm>
          <a:prstGeom prst="line">
            <a:avLst/>
          </a:prstGeom>
          <a:ln w="6350">
            <a:solidFill>
              <a:srgbClr val="C9C3B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548640" y="6510528"/>
            <a:ext cx="7315200" cy="228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700" i="0">
                <a:solidFill>
                  <a:srgbClr val="4F5566"/>
                </a:solidFill>
                <a:latin typeface="Instrument Sans"/>
                <a:ea typeface="Instrument Sans"/>
                <a:cs typeface="Instrument Sans"/>
              </a:rPr>
              <a:t>V O C A B U L A R Y   M E M O R Y   ·   B 1   I N T E R M E D I A T E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10515600" y="6510528"/>
            <a:ext cx="1188720" cy="228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>
              <a:lnSpc>
                <a:spcPct val="115000"/>
              </a:lnSpc>
            </a:pPr>
            <a:r>
              <a:rPr sz="1000" i="1">
                <a:solidFill>
                  <a:srgbClr val="4F5566"/>
                </a:solidFill>
                <a:latin typeface="Instrument Serif"/>
                <a:ea typeface="Instrument Serif"/>
                <a:cs typeface="Instrument Serif"/>
              </a:rPr>
              <a:t>08 / 12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EFE8D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457200"/>
            <a:ext cx="73152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900" i="0">
                <a:solidFill>
                  <a:srgbClr val="1A2233"/>
                </a:solidFill>
                <a:latin typeface="Instrument Sans"/>
                <a:ea typeface="Instrument Sans"/>
                <a:cs typeface="Instrument Sans"/>
              </a:rPr>
              <a:t>S H A R E   ·   8   M I 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841248"/>
            <a:ext cx="10972800" cy="7772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3400" i="0">
                <a:solidFill>
                  <a:srgbClr val="1A2233"/>
                </a:solidFill>
                <a:latin typeface="Libre Baskerville"/>
                <a:ea typeface="Libre Baskerville"/>
                <a:cs typeface="Libre Baskerville"/>
              </a:rPr>
              <a:t>Test before you look.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1691640"/>
            <a:ext cx="1097280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1600" i="1">
                <a:solidFill>
                  <a:srgbClr val="4F5566"/>
                </a:solidFill>
                <a:latin typeface="Instrument Serif"/>
                <a:ea typeface="Instrument Serif"/>
                <a:cs typeface="Instrument Serif"/>
              </a:rPr>
              <a:t>Cover your notes. Your partner asks. The retrieval is the practice.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280160" y="2788920"/>
            <a:ext cx="64008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>
              <a:lnSpc>
                <a:spcPct val="115000"/>
              </a:lnSpc>
            </a:pPr>
            <a:r>
              <a:rPr sz="2200" i="1">
                <a:solidFill>
                  <a:srgbClr val="4F5566"/>
                </a:solidFill>
                <a:latin typeface="Instrument Serif"/>
                <a:ea typeface="Instrument Serif"/>
                <a:cs typeface="Instrument Serif"/>
              </a:rPr>
              <a:t>i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103120" y="2788920"/>
            <a:ext cx="228600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2200" i="0">
                <a:solidFill>
                  <a:srgbClr val="1A2233"/>
                </a:solidFill>
                <a:latin typeface="Libre Baskerville"/>
                <a:ea typeface="Libre Baskerville"/>
                <a:cs typeface="Libre Baskerville"/>
              </a:rPr>
              <a:t>Cover.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0" y="2880360"/>
            <a:ext cx="6858000" cy="5486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1500" i="1">
                <a:solidFill>
                  <a:srgbClr val="1A2233"/>
                </a:solidFill>
                <a:latin typeface="Instrument Serif"/>
                <a:ea typeface="Instrument Serif"/>
                <a:cs typeface="Instrument Serif"/>
              </a:rPr>
              <a:t>Close your notebook. Put it on your knee.</a:t>
            </a:r>
          </a:p>
        </p:txBody>
      </p:sp>
      <p:cxnSp>
        <p:nvCxnSpPr>
          <p:cNvPr id="9" name="Connector 8"/>
          <p:cNvCxnSpPr/>
          <p:nvPr/>
        </p:nvCxnSpPr>
        <p:spPr>
          <a:xfrm>
            <a:off x="1280160" y="3611880"/>
            <a:ext cx="10149840" cy="0"/>
          </a:xfrm>
          <a:prstGeom prst="line">
            <a:avLst/>
          </a:prstGeom>
          <a:ln w="6350">
            <a:solidFill>
              <a:srgbClr val="C9C3B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1280160" y="3749039"/>
            <a:ext cx="64008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>
              <a:lnSpc>
                <a:spcPct val="115000"/>
              </a:lnSpc>
            </a:pPr>
            <a:r>
              <a:rPr sz="2200" i="1">
                <a:solidFill>
                  <a:srgbClr val="4F5566"/>
                </a:solidFill>
                <a:latin typeface="Instrument Serif"/>
                <a:ea typeface="Instrument Serif"/>
                <a:cs typeface="Instrument Serif"/>
              </a:rPr>
              <a:t>ii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103120" y="3749039"/>
            <a:ext cx="228600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2200" i="0">
                <a:solidFill>
                  <a:srgbClr val="1A2233"/>
                </a:solidFill>
                <a:latin typeface="Libre Baskerville"/>
                <a:ea typeface="Libre Baskerville"/>
                <a:cs typeface="Libre Baskerville"/>
              </a:rPr>
              <a:t>Ask.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572000" y="3840479"/>
            <a:ext cx="6858000" cy="5486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1500" i="1">
                <a:solidFill>
                  <a:srgbClr val="1A2233"/>
                </a:solidFill>
                <a:latin typeface="Instrument Serif"/>
                <a:ea typeface="Instrument Serif"/>
                <a:cs typeface="Instrument Serif"/>
              </a:rPr>
              <a:t>Partner says one of your words. You give the meaning, a chunk, and one sentence.</a:t>
            </a:r>
          </a:p>
        </p:txBody>
      </p:sp>
      <p:cxnSp>
        <p:nvCxnSpPr>
          <p:cNvPr id="13" name="Connector 12"/>
          <p:cNvCxnSpPr/>
          <p:nvPr/>
        </p:nvCxnSpPr>
        <p:spPr>
          <a:xfrm>
            <a:off x="1280160" y="4571999"/>
            <a:ext cx="10149840" cy="0"/>
          </a:xfrm>
          <a:prstGeom prst="line">
            <a:avLst/>
          </a:prstGeom>
          <a:ln w="6350">
            <a:solidFill>
              <a:srgbClr val="C9C3B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1280160" y="4709160"/>
            <a:ext cx="64008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>
              <a:lnSpc>
                <a:spcPct val="115000"/>
              </a:lnSpc>
            </a:pPr>
            <a:r>
              <a:rPr sz="2200" i="1">
                <a:solidFill>
                  <a:srgbClr val="4F5566"/>
                </a:solidFill>
                <a:latin typeface="Instrument Serif"/>
                <a:ea typeface="Instrument Serif"/>
                <a:cs typeface="Instrument Serif"/>
              </a:rPr>
              <a:t>iii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103120" y="4709160"/>
            <a:ext cx="228600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2200" i="0">
                <a:solidFill>
                  <a:srgbClr val="1A2233"/>
                </a:solidFill>
                <a:latin typeface="Libre Baskerville"/>
                <a:ea typeface="Libre Baskerville"/>
                <a:cs typeface="Libre Baskerville"/>
              </a:rPr>
              <a:t>Swap.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572000" y="4800600"/>
            <a:ext cx="6858000" cy="5486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1500" i="1">
                <a:solidFill>
                  <a:srgbClr val="1A2233"/>
                </a:solidFill>
                <a:latin typeface="Instrument Serif"/>
                <a:ea typeface="Instrument Serif"/>
                <a:cs typeface="Instrument Serif"/>
              </a:rPr>
              <a:t>Three rounds each. Three minutes per round.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548640" y="5989320"/>
            <a:ext cx="109728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1300" i="1">
                <a:solidFill>
                  <a:srgbClr val="4F5566"/>
                </a:solidFill>
                <a:latin typeface="Instrument Serif"/>
                <a:ea typeface="Instrument Serif"/>
                <a:cs typeface="Instrument Serif"/>
              </a:rPr>
              <a:t>Six minutes total. Then we'll talk about what felt different.</a:t>
            </a:r>
          </a:p>
        </p:txBody>
      </p:sp>
      <p:cxnSp>
        <p:nvCxnSpPr>
          <p:cNvPr id="18" name="Connector 17"/>
          <p:cNvCxnSpPr/>
          <p:nvPr/>
        </p:nvCxnSpPr>
        <p:spPr>
          <a:xfrm>
            <a:off x="548640" y="6446520"/>
            <a:ext cx="11094415" cy="0"/>
          </a:xfrm>
          <a:prstGeom prst="line">
            <a:avLst/>
          </a:prstGeom>
          <a:ln w="6350">
            <a:solidFill>
              <a:srgbClr val="C9C3B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548640" y="6510528"/>
            <a:ext cx="7315200" cy="228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700" i="0">
                <a:solidFill>
                  <a:srgbClr val="4F5566"/>
                </a:solidFill>
                <a:latin typeface="Instrument Sans"/>
                <a:ea typeface="Instrument Sans"/>
                <a:cs typeface="Instrument Sans"/>
              </a:rPr>
              <a:t>V O C A B U L A R Y   M E M O R Y   ·   B 1   I N T E R M E D I A T E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0515600" y="6510528"/>
            <a:ext cx="1188720" cy="228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>
              <a:lnSpc>
                <a:spcPct val="115000"/>
              </a:lnSpc>
            </a:pPr>
            <a:r>
              <a:rPr sz="1000" i="1">
                <a:solidFill>
                  <a:srgbClr val="4F5566"/>
                </a:solidFill>
                <a:latin typeface="Instrument Serif"/>
                <a:ea typeface="Instrument Serif"/>
                <a:cs typeface="Instrument Serif"/>
              </a:rPr>
              <a:t>09 / 12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