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2-1.jpg" ContentType="image/jpg"/>
  <Override PartName="/ppt/media/image-3-1.jpg" ContentType="image/jpg"/>
  <Override PartName="/ppt/media/image-8-1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pic>
        <p:nvPicPr>
          <p:cNvPr id="3" name="Image 0" descr="l2_01_title_persona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315200" y="0"/>
            <a:ext cx="48764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77724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B1 INTERMEDIATE LESSON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640080" y="1188720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</a:t>
            </a:r>
            <a:endParaRPr lang="en-US" sz="7600" dirty="0"/>
          </a:p>
        </p:txBody>
      </p:sp>
      <p:sp>
        <p:nvSpPr>
          <p:cNvPr id="6" name="Text 3"/>
          <p:cNvSpPr/>
          <p:nvPr/>
        </p:nvSpPr>
        <p:spPr>
          <a:xfrm>
            <a:off x="640080" y="2286000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600" b="1" i="1" dirty="0">
                <a:solidFill>
                  <a:srgbClr val="F4D3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</a:t>
            </a:r>
            <a:endParaRPr lang="en-US" sz="7600" dirty="0"/>
          </a:p>
        </p:txBody>
      </p:sp>
      <p:sp>
        <p:nvSpPr>
          <p:cNvPr id="7" name="Text 4"/>
          <p:cNvSpPr/>
          <p:nvPr/>
        </p:nvSpPr>
        <p:spPr>
          <a:xfrm>
            <a:off x="640080" y="3383280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learn.</a:t>
            </a:r>
            <a:endParaRPr lang="en-US" sz="7600" dirty="0"/>
          </a:p>
        </p:txBody>
      </p:sp>
      <p:sp>
        <p:nvSpPr>
          <p:cNvPr id="8" name="Shape 5"/>
          <p:cNvSpPr/>
          <p:nvPr/>
        </p:nvSpPr>
        <p:spPr>
          <a:xfrm>
            <a:off x="640080" y="4754880"/>
            <a:ext cx="4114800" cy="0"/>
          </a:xfrm>
          <a:prstGeom prst="line">
            <a:avLst/>
          </a:prstGeom>
          <a:noFill/>
          <a:ln w="1905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640080" y="489204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SPEAKING &amp; PERSONAL LANGUAGE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" y="5212080"/>
            <a:ext cx="6400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 minutes  ·  Day 1, Lesson 2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40080" y="566928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Reflect on a language you've learned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640080" y="596188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Notice what works for YOU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40080" y="6254496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Plan your next month of English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40080" y="658368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spc="1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PACK  ·  12 slides  ·  An original lesson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377440" cy="329184"/>
          </a:xfrm>
          <a:prstGeom prst="roundRect">
            <a:avLst>
              <a:gd name="adj" fmla="val 500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WRAP-UP · 4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takeaways.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stays with you from this lesson?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2011680"/>
            <a:ext cx="3611880" cy="4114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822960" y="228600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D3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5600" dirty="0"/>
          </a:p>
        </p:txBody>
      </p:sp>
      <p:sp>
        <p:nvSpPr>
          <p:cNvPr id="8" name="Text 6"/>
          <p:cNvSpPr/>
          <p:nvPr/>
        </p:nvSpPr>
        <p:spPr>
          <a:xfrm>
            <a:off x="822960" y="3474720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 know how YOU learn.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22960" y="4343400"/>
            <a:ext cx="306324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i="1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 things work for different people. Use what works, and stop doing what doesn't.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343400" y="2011680"/>
            <a:ext cx="3611880" cy="4114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4617720" y="228600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D3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5600" dirty="0"/>
          </a:p>
        </p:txBody>
      </p:sp>
      <p:sp>
        <p:nvSpPr>
          <p:cNvPr id="12" name="Text 10"/>
          <p:cNvSpPr/>
          <p:nvPr/>
        </p:nvSpPr>
        <p:spPr>
          <a:xfrm>
            <a:off x="4617720" y="3474720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 conditional is your tool.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617720" y="4343400"/>
            <a:ext cx="306324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i="1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"If I do X, I'll get Y." Use it for plans, predictions, and promises about the future.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8138160" y="2011680"/>
            <a:ext cx="3611880" cy="41148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8412480" y="228600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D3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5600" dirty="0"/>
          </a:p>
        </p:txBody>
      </p:sp>
      <p:sp>
        <p:nvSpPr>
          <p:cNvPr id="16" name="Text 14"/>
          <p:cNvSpPr/>
          <p:nvPr/>
        </p:nvSpPr>
        <p:spPr>
          <a:xfrm>
            <a:off x="8412480" y="3474720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Plans only matter if you do them.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8412480" y="4343400"/>
            <a:ext cx="306324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i="1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someone. Make it real. Promise. Then come back next week and tell them what happened.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761488" cy="329184"/>
          </a:xfrm>
          <a:prstGeom prst="roundRect">
            <a:avLst>
              <a:gd name="adj" fmla="val 500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REFLECTION · 5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questions for your partner.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minutes each direction. Then write one sentence each.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3611880" cy="4297680"/>
          </a:xfrm>
          <a:prstGeom prst="rect">
            <a:avLst/>
          </a:prstGeom>
          <a:solidFill>
            <a:srgbClr val="F5F3EF"/>
          </a:solidFill>
          <a:ln w="1905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7" name="Shape 5"/>
          <p:cNvSpPr/>
          <p:nvPr/>
        </p:nvSpPr>
        <p:spPr>
          <a:xfrm>
            <a:off x="548640" y="1828800"/>
            <a:ext cx="3611880" cy="59436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p/>
        </p:txBody>
      </p:sp>
      <p:sp>
        <p:nvSpPr>
          <p:cNvPr id="8" name="Text 6"/>
          <p:cNvSpPr/>
          <p:nvPr/>
        </p:nvSpPr>
        <p:spPr>
          <a:xfrm>
            <a:off x="548640" y="1828800"/>
            <a:ext cx="3611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WHAT?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2960" y="2743200"/>
            <a:ext cx="306324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What's one thing about your learning you didn't know before today?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4343400" y="1828800"/>
            <a:ext cx="3611880" cy="4297680"/>
          </a:xfrm>
          <a:prstGeom prst="rect">
            <a:avLst/>
          </a:prstGeom>
          <a:solidFill>
            <a:srgbClr val="F5F3EF"/>
          </a:solidFill>
          <a:ln w="1905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4343400" y="1828800"/>
            <a:ext cx="3611880" cy="594360"/>
          </a:xfrm>
          <a:prstGeom prst="rect">
            <a:avLst/>
          </a:prstGeom>
          <a:solidFill>
            <a:srgbClr val="EE6C4D"/>
          </a:solidFill>
          <a:ln/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4343400" y="1828800"/>
            <a:ext cx="3611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WHAT?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617720" y="2743200"/>
            <a:ext cx="306324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does it matter for your English?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8138160" y="1828800"/>
            <a:ext cx="3611880" cy="4297680"/>
          </a:xfrm>
          <a:prstGeom prst="rect">
            <a:avLst/>
          </a:prstGeom>
          <a:solidFill>
            <a:srgbClr val="F5F3EF"/>
          </a:solidFill>
          <a:ln w="1905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8138160" y="1828800"/>
            <a:ext cx="3611880" cy="594360"/>
          </a:xfrm>
          <a:prstGeom prst="rect">
            <a:avLst/>
          </a:prstGeom>
          <a:solidFill>
            <a:srgbClr val="F4D35E"/>
          </a:solidFill>
          <a:ln/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8138160" y="1828800"/>
            <a:ext cx="3611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WHAT?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412480" y="2743200"/>
            <a:ext cx="306324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you keep your promise this week, what will be different next Monday?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2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194560"/>
            <a:ext cx="1219169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Take your plan with you.</a:t>
            </a:r>
            <a:endParaRPr lang="en-US" sz="7200" dirty="0"/>
          </a:p>
        </p:txBody>
      </p:sp>
      <p:sp>
        <p:nvSpPr>
          <p:cNvPr id="3" name="Shape 1"/>
          <p:cNvSpPr/>
          <p:nvPr/>
        </p:nvSpPr>
        <p:spPr>
          <a:xfrm>
            <a:off x="5181448" y="3931920"/>
            <a:ext cx="1828800" cy="0"/>
          </a:xfrm>
          <a:prstGeom prst="line">
            <a:avLst/>
          </a:prstGeom>
          <a:noFill/>
          <a:ln w="254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0" y="411480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i="1" dirty="0">
                <a:solidFill>
                  <a:srgbClr val="F4D3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Come back to it every week.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0" y="6309360"/>
            <a:ext cx="121916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·   B1 INTERMEDIATE   ·   DAY 1, LESSON 2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377440" cy="329184"/>
          </a:xfrm>
          <a:prstGeom prst="roundRect">
            <a:avLst>
              <a:gd name="adj" fmla="val 50000"/>
            </a:avLst>
          </a:prstGeom>
          <a:solidFill>
            <a:srgbClr val="EE6C4D"/>
          </a:solidFill>
          <a:ln w="1270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LEAD-IN · 8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do YOU learn a language?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 these from most helpful (1) to least helpful (5) for you.</a:t>
            </a:r>
            <a:endParaRPr lang="en-US" sz="1500" dirty="0"/>
          </a:p>
        </p:txBody>
      </p:sp>
      <p:pic>
        <p:nvPicPr>
          <p:cNvPr id="6" name="Image 0" descr="l2_02_lead_in_learnin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772400" y="1828800"/>
            <a:ext cx="3840480" cy="44348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48640" y="1828800"/>
            <a:ext cx="594360" cy="594360"/>
          </a:xfrm>
          <a:prstGeom prst="ellipse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8" name="Text 5"/>
          <p:cNvSpPr/>
          <p:nvPr/>
        </p:nvSpPr>
        <p:spPr>
          <a:xfrm>
            <a:off x="548640" y="182880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325880" y="1874520"/>
            <a:ext cx="6217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Watching films and TV in the language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48640" y="2606040"/>
            <a:ext cx="594360" cy="594360"/>
          </a:xfrm>
          <a:prstGeom prst="ellipse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548640" y="2606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325880" y="2651760"/>
            <a:ext cx="6217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Talking to people who speak it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48640" y="3383280"/>
            <a:ext cx="594360" cy="594360"/>
          </a:xfrm>
          <a:prstGeom prst="ellipse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548640" y="33832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325880" y="3429000"/>
            <a:ext cx="6217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Using apps (like Duolingo, Babbel)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48640" y="4160520"/>
            <a:ext cx="594360" cy="594360"/>
          </a:xfrm>
          <a:prstGeom prst="ellipse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17" name="Text 14"/>
          <p:cNvSpPr/>
          <p:nvPr/>
        </p:nvSpPr>
        <p:spPr>
          <a:xfrm>
            <a:off x="548640" y="416052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325880" y="4206240"/>
            <a:ext cx="6217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Travelling to a country that speaks it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48640" y="4937760"/>
            <a:ext cx="594360" cy="594360"/>
          </a:xfrm>
          <a:prstGeom prst="ellipse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548640" y="493776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1325880" y="4983480"/>
            <a:ext cx="6217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Lessons with a teacher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48640" y="585216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tell your partner. What's your number 1? Why?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633472" cy="329184"/>
          </a:xfrm>
          <a:prstGeom prst="roundRect">
            <a:avLst>
              <a:gd name="adj" fmla="val 50000"/>
            </a:avLst>
          </a:prstGeom>
          <a:solidFill>
            <a:srgbClr val="13315C"/>
          </a:solidFill>
          <a:ln w="1270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6334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PRE-TASK · 12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Have you ever learned another language?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 about a language you (or someone you know) tried to learn, could even be English.</a:t>
            </a:r>
            <a:endParaRPr lang="en-US" sz="1500" dirty="0"/>
          </a:p>
        </p:txBody>
      </p:sp>
      <p:pic>
        <p:nvPicPr>
          <p:cNvPr id="6" name="Image 0" descr="l2_03_other_language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828800"/>
            <a:ext cx="5212080" cy="44348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0" y="1828800"/>
            <a:ext cx="5669280" cy="4434840"/>
          </a:xfrm>
          <a:prstGeom prst="rect">
            <a:avLst/>
          </a:prstGeom>
          <a:solidFill>
            <a:srgbClr val="F5F3EF"/>
          </a:solidFill>
          <a:ln w="1905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8" name="Text 5"/>
          <p:cNvSpPr/>
          <p:nvPr/>
        </p:nvSpPr>
        <p:spPr>
          <a:xfrm>
            <a:off x="6172200" y="1965960"/>
            <a:ext cx="5212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 WITH YOUR PARTNER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263640" y="242316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EE6C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720840" y="2423160"/>
            <a:ext cx="4709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language? When did you start? Why?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6263640" y="320040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EE6C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720840" y="3200400"/>
            <a:ext cx="4709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was the hardest part? What was easier than you thought?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263640" y="397764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EE6C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720840" y="3977640"/>
            <a:ext cx="4709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helped you the most?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263640" y="475488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EE6C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720840" y="4754880"/>
            <a:ext cx="4709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kept you going, or made you stop?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6172200" y="5623560"/>
            <a:ext cx="5212080" cy="502920"/>
          </a:xfrm>
          <a:prstGeom prst="rect">
            <a:avLst/>
          </a:prstGeom>
          <a:solidFill>
            <a:srgbClr val="F4D35E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6263640" y="5650992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 started learning… because…"   ·   "The hardest thing was…"   ·   "What helped me was…"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121408" cy="329184"/>
          </a:xfrm>
          <a:prstGeom prst="roundRect">
            <a:avLst>
              <a:gd name="adj" fmla="val 50000"/>
            </a:avLst>
          </a:prstGeom>
          <a:solidFill>
            <a:srgbClr val="EE6C4D"/>
          </a:solidFill>
          <a:ln w="1270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1214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· 8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surprised you about your partner?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the class one thing they said that you didn't expect.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5486400" cy="443484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777240" y="201168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TO DO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77240" y="246888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Choose ONE thing your partner said.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7240" y="324612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Tell the class, but don't say their name.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40233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Did anyone in the room have something in common?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77240" y="480060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Was there a strategy you'd like to try yourself?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99632" y="1828800"/>
            <a:ext cx="5440680" cy="4434840"/>
          </a:xfrm>
          <a:prstGeom prst="rect">
            <a:avLst/>
          </a:prstGeom>
          <a:solidFill>
            <a:srgbClr val="F5F3EF"/>
          </a:solidFill>
          <a:ln w="1905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6428232" y="201168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LANGUAGE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28232" y="246888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 was surprised that my partner started learning…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428232" y="3182112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Something I didn't expect was…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428232" y="3895344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The most interesting thing they said was…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428232" y="4608576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We had something in common, we both…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28232" y="5321808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I'd like to try [their strategy] because…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20" name="Text 18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121408" cy="329184"/>
          </a:xfrm>
          <a:prstGeom prst="roundRect">
            <a:avLst>
              <a:gd name="adj" fmla="val 500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1214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BRIEF · 4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actually works?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things research tells us. Tick what you do, star one to add to your plan.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3611880" cy="4023360"/>
          </a:xfrm>
          <a:prstGeom prst="rect">
            <a:avLst/>
          </a:prstGeom>
          <a:solidFill>
            <a:srgbClr val="F5F3EF"/>
          </a:solidFill>
          <a:ln w="1270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7" name="Shape 5"/>
          <p:cNvSpPr/>
          <p:nvPr/>
        </p:nvSpPr>
        <p:spPr>
          <a:xfrm>
            <a:off x="548640" y="1828800"/>
            <a:ext cx="3611880" cy="137160"/>
          </a:xfrm>
          <a:prstGeom prst="rect">
            <a:avLst/>
          </a:prstGeom>
          <a:solidFill>
            <a:srgbClr val="EE6C4D"/>
          </a:solidFill>
          <a:ln/>
        </p:spPr>
        <p:txBody>
          <a:bodyPr/>
          <a:p/>
        </p:txBody>
      </p:sp>
      <p:pic>
        <p:nvPicPr>
          <p:cNvPr id="8" name="Image 0" descr="icon_every_da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660" y="2194560"/>
            <a:ext cx="1005840" cy="10058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22960" y="3383280"/>
            <a:ext cx="3063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Little and often.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22960" y="4114800"/>
            <a:ext cx="3063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brain remembers more when you practise often, even just a few minutes.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822960" y="5166360"/>
            <a:ext cx="3063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b="1" i="1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minutes every day  &gt;  2 hours on Sunday.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343400" y="1828800"/>
            <a:ext cx="3611880" cy="4023360"/>
          </a:xfrm>
          <a:prstGeom prst="rect">
            <a:avLst/>
          </a:prstGeom>
          <a:solidFill>
            <a:srgbClr val="F5F3EF"/>
          </a:solidFill>
          <a:ln w="12700">
            <a:solidFill>
              <a:srgbClr val="13315C"/>
            </a:solidFill>
            <a:prstDash val="solid"/>
          </a:ln>
        </p:spPr>
        <p:txBody>
          <a:bodyPr/>
          <a:p/>
        </p:txBody>
      </p:sp>
      <p:sp>
        <p:nvSpPr>
          <p:cNvPr id="13" name="Shape 10"/>
          <p:cNvSpPr/>
          <p:nvPr/>
        </p:nvSpPr>
        <p:spPr>
          <a:xfrm>
            <a:off x="4343400" y="1828800"/>
            <a:ext cx="3611880" cy="13716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p/>
        </p:txBody>
      </p:sp>
      <p:pic>
        <p:nvPicPr>
          <p:cNvPr id="14" name="Image 1" descr="icon_boo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2194560"/>
            <a:ext cx="1005840" cy="10058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17720" y="3383280"/>
            <a:ext cx="3063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Find things you almost understand.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4617720" y="4114800"/>
            <a:ext cx="3063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or listen to material that's a bit hard, but not too hard. That's where new words stick.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4617720" y="5166360"/>
            <a:ext cx="3063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b="1" i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children's book.  A podcast for learners.  English subtitles.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8138160" y="1828800"/>
            <a:ext cx="3611880" cy="4023360"/>
          </a:xfrm>
          <a:prstGeom prst="rect">
            <a:avLst/>
          </a:prstGeom>
          <a:solidFill>
            <a:srgbClr val="F5F3E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19" name="Shape 15"/>
          <p:cNvSpPr/>
          <p:nvPr/>
        </p:nvSpPr>
        <p:spPr>
          <a:xfrm>
            <a:off x="8138160" y="1828800"/>
            <a:ext cx="3611880" cy="13716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p/>
        </p:txBody>
      </p:sp>
      <p:pic>
        <p:nvPicPr>
          <p:cNvPr id="20" name="Image 2" descr="icon_spea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80" y="2194560"/>
            <a:ext cx="1005840" cy="100584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8412480" y="3383280"/>
            <a:ext cx="3063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Speak, even when you're not sure.</a:t>
            </a:r>
            <a:endParaRPr lang="en-US" sz="1800" dirty="0"/>
          </a:p>
        </p:txBody>
      </p:sp>
      <p:sp>
        <p:nvSpPr>
          <p:cNvPr id="22" name="Text 17"/>
          <p:cNvSpPr/>
          <p:nvPr/>
        </p:nvSpPr>
        <p:spPr>
          <a:xfrm>
            <a:off x="8412480" y="4114800"/>
            <a:ext cx="3063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Mistakes are part of it. Silent practice doesn't build speaking. Your mouth has to do the work.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8412480" y="5166360"/>
            <a:ext cx="3063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b="1" i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 classmate.  With your teacher.  Out loud, alone.</a:t>
            </a:r>
            <a:endParaRPr lang="en-US" sz="1200" dirty="0"/>
          </a:p>
        </p:txBody>
      </p:sp>
      <p:sp>
        <p:nvSpPr>
          <p:cNvPr id="24" name="Shape 19"/>
          <p:cNvSpPr/>
          <p:nvPr/>
        </p:nvSpPr>
        <p:spPr>
          <a:xfrm>
            <a:off x="548640" y="5989320"/>
            <a:ext cx="11094415" cy="365760"/>
          </a:xfrm>
          <a:prstGeom prst="rect">
            <a:avLst/>
          </a:prstGeom>
          <a:solidFill>
            <a:srgbClr val="F4D35E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25" name="Text 20"/>
          <p:cNvSpPr/>
          <p:nvPr/>
        </p:nvSpPr>
        <p:spPr>
          <a:xfrm>
            <a:off x="548640" y="598932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Tick the ones you already do.        ★  Star ONE to add to your plan.</a:t>
            </a:r>
            <a:endParaRPr lang="en-US" sz="1400" dirty="0"/>
          </a:p>
        </p:txBody>
      </p:sp>
      <p:sp>
        <p:nvSpPr>
          <p:cNvPr id="26" name="Shape 21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27" name="Text 22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8" name="Text 23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505456" cy="329184"/>
          </a:xfrm>
          <a:prstGeom prst="roundRect">
            <a:avLst>
              <a:gd name="adj" fmla="val 500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50545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 · 3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 conditional.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conditional for real possibilities in the future.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11094415" cy="1371600"/>
          </a:xfrm>
          <a:prstGeom prst="rect">
            <a:avLst/>
          </a:prstGeom>
          <a:solidFill>
            <a:srgbClr val="F5F3EF"/>
          </a:solidFill>
          <a:ln w="254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777240" y="1920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77240" y="228600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+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417320" y="2286000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EE6C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present simple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4434840" y="22860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,  will + base verb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548640" y="35204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examples about learning: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548640" y="4023360"/>
            <a:ext cx="11094415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777240" y="4023360"/>
            <a:ext cx="106372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 watch films in English, I'll improve my listening.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548640" y="4709160"/>
            <a:ext cx="11094415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777240" y="4709160"/>
            <a:ext cx="106372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I'm afraid of mistakes, I won't speak.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548640" y="5394960"/>
            <a:ext cx="11094415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2A9D8F"/>
            </a:solidFill>
            <a:prstDash val="solid"/>
          </a:ln>
        </p:spPr>
        <p:txBody>
          <a:bodyPr/>
          <a:p/>
        </p:txBody>
      </p:sp>
      <p:sp>
        <p:nvSpPr>
          <p:cNvPr id="17" name="Text 15"/>
          <p:cNvSpPr/>
          <p:nvPr/>
        </p:nvSpPr>
        <p:spPr>
          <a:xfrm>
            <a:off x="777240" y="5394960"/>
            <a:ext cx="106372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I'll learn faster if I practise every day.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3273552" cy="329184"/>
          </a:xfrm>
          <a:prstGeom prst="roundRect">
            <a:avLst>
              <a:gd name="adj" fmla="val 50000"/>
            </a:avLst>
          </a:prstGeom>
          <a:solidFill>
            <a:srgbClr val="F4D35E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327355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LANGUAGE FOCUS · 8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Make it true for YOU.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each sentence with your own ideas, then share with your partner.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828800"/>
            <a:ext cx="7132320" cy="4434840"/>
          </a:xfrm>
          <a:prstGeom prst="rect">
            <a:avLst/>
          </a:prstGeom>
          <a:solidFill>
            <a:srgbClr val="F5F3EF"/>
          </a:solidFill>
          <a:ln w="6350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777240" y="2057400"/>
            <a:ext cx="6675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If I _________________ every day, I'll _________________.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77240" y="3017520"/>
            <a:ext cx="6675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I'll _________________ if I _________________ more.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7240" y="3977640"/>
            <a:ext cx="6675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If I don't _________________, I won't _________________.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4937760"/>
            <a:ext cx="6675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My English will improve if I _________________.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863840" y="1828800"/>
            <a:ext cx="3749040" cy="443484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8092440" y="201168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WORDS YOU CAN USE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092440" y="237744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ACTIONS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8092440" y="265176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practise   ·   read   ·   watch</a:t>
            </a:r>
            <a:endParaRPr lang="en-US" sz="14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 to   ·   speak   ·   write</a:t>
            </a:r>
            <a:endParaRPr lang="en-US" sz="14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travel   ·   study   ·   try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092440" y="411480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C3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8092440" y="438912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   ·   get better</a:t>
            </a:r>
            <a:endParaRPr lang="en-US" sz="14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   ·   remember</a:t>
            </a:r>
            <a:endParaRPr lang="en-US" sz="14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feel confident   ·   forget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092440" y="585216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specific. Be honest.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2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TASK · 20 MIN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3152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English plan for this month.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1371600"/>
            <a:ext cx="8686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plans only. Write them down. Tell your partner.</a:t>
            </a:r>
            <a:endParaRPr lang="en-US" sz="1500" dirty="0"/>
          </a:p>
        </p:txBody>
      </p:sp>
      <p:pic>
        <p:nvPicPr>
          <p:cNvPr id="5" name="Image 0" descr="l2_07_main_task_pla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686800" y="457200"/>
            <a:ext cx="3108960" cy="20116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2697480"/>
            <a:ext cx="6400800" cy="35204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7" name="Text 4"/>
          <p:cNvSpPr/>
          <p:nvPr/>
        </p:nvSpPr>
        <p:spPr>
          <a:xfrm>
            <a:off x="777240" y="283464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TASK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77240" y="315468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Write 5 plans for your English this month.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77240" y="365760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each one, use the first conditional to say what will happen if you do it. Be specific about WHEN and WHERE.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77240" y="4434840"/>
            <a:ext cx="5943600" cy="502920"/>
          </a:xfrm>
          <a:prstGeom prst="rect">
            <a:avLst/>
          </a:prstGeom>
          <a:solidFill>
            <a:srgbClr val="F4D35E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777240" y="443484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i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"If I [action] [when/where], I'll [result]."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77240" y="507492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EE6C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777240" y="53949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If I watch one Netflix episode in English every evening, I'll improve my listening.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777240" y="576072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If I write one diary entry a week, I'll get more confident at writing.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7178040" y="2697480"/>
            <a:ext cx="4617720" cy="3520440"/>
          </a:xfrm>
          <a:prstGeom prst="rect">
            <a:avLst/>
          </a:prstGeom>
          <a:solidFill>
            <a:srgbClr val="13315C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7360920" y="283464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LANGUAGE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7360920" y="320040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7360920" y="3474720"/>
            <a:ext cx="4389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day  ·  every morning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bed  ·  on the bus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weekend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60920" y="452628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LONG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7360920" y="480060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10 minutes  ·  for 30 minutes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an hour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7360920" y="553212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ACTIONS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360920" y="58064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 ·  watch  ·  listen to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 to  ·  write  ·  practise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37496B"/>
            </a:solidFill>
            <a:prstDash val="solid"/>
          </a:ln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F4D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2121408" cy="329184"/>
          </a:xfrm>
          <a:prstGeom prst="roundRect">
            <a:avLst>
              <a:gd name="adj" fmla="val 50000"/>
            </a:avLst>
          </a:prstGeom>
          <a:solidFill>
            <a:srgbClr val="EE6C4D"/>
          </a:solidFill>
          <a:ln w="1270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548640" y="411480"/>
            <a:ext cx="212140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· 7 MIN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Make a promise.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your partner your plan. Choose one of theirs to check on next week.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1920240"/>
            <a:ext cx="3611880" cy="3657600"/>
          </a:xfrm>
          <a:prstGeom prst="rect">
            <a:avLst/>
          </a:prstGeom>
          <a:solidFill>
            <a:srgbClr val="F5F3EF"/>
          </a:solidFill>
          <a:ln w="1905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7" name="Shape 5"/>
          <p:cNvSpPr/>
          <p:nvPr/>
        </p:nvSpPr>
        <p:spPr>
          <a:xfrm>
            <a:off x="548640" y="1920240"/>
            <a:ext cx="3611880" cy="640080"/>
          </a:xfrm>
          <a:prstGeom prst="rect">
            <a:avLst/>
          </a:prstGeom>
          <a:solidFill>
            <a:srgbClr val="EE6C4D"/>
          </a:solidFill>
          <a:ln/>
        </p:spPr>
        <p:txBody>
          <a:bodyPr/>
          <a:p/>
        </p:txBody>
      </p:sp>
      <p:sp>
        <p:nvSpPr>
          <p:cNvPr id="8" name="Text 6"/>
          <p:cNvSpPr/>
          <p:nvPr/>
        </p:nvSpPr>
        <p:spPr>
          <a:xfrm>
            <a:off x="548640" y="192024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22960" y="278892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Tell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22960" y="3337560"/>
            <a:ext cx="30632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your partner your top 3 plans. Don't read them. Say them naturally.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343400" y="1920240"/>
            <a:ext cx="3611880" cy="3657600"/>
          </a:xfrm>
          <a:prstGeom prst="rect">
            <a:avLst/>
          </a:prstGeom>
          <a:solidFill>
            <a:srgbClr val="F5F3EF"/>
          </a:solidFill>
          <a:ln w="1905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4343400" y="1920240"/>
            <a:ext cx="3611880" cy="640080"/>
          </a:xfrm>
          <a:prstGeom prst="rect">
            <a:avLst/>
          </a:prstGeom>
          <a:solidFill>
            <a:srgbClr val="EE6C4D"/>
          </a:solidFill>
          <a:ln/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4343400" y="192024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617720" y="278892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Listen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4617720" y="3337560"/>
            <a:ext cx="30632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 to theirs. Ask one question. "How will you do that?" or "When exactly?"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138160" y="1920240"/>
            <a:ext cx="3611880" cy="3657600"/>
          </a:xfrm>
          <a:prstGeom prst="rect">
            <a:avLst/>
          </a:prstGeom>
          <a:solidFill>
            <a:srgbClr val="F5F3EF"/>
          </a:solidFill>
          <a:ln w="19050">
            <a:solidFill>
              <a:srgbClr val="EE6C4D"/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8138160" y="1920240"/>
            <a:ext cx="3611880" cy="640080"/>
          </a:xfrm>
          <a:prstGeom prst="rect">
            <a:avLst/>
          </a:prstGeom>
          <a:solidFill>
            <a:srgbClr val="EE6C4D"/>
          </a:solidFill>
          <a:ln/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8138160" y="192024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412480" y="278892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Promise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8412480" y="3337560"/>
            <a:ext cx="30632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1B1B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ONE plan from your partner's list. Promise to ask them next week if they did it.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548640" y="5715000"/>
            <a:ext cx="11094415" cy="502920"/>
          </a:xfrm>
          <a:prstGeom prst="rect">
            <a:avLst/>
          </a:prstGeom>
          <a:solidFill>
            <a:srgbClr val="F4D35E"/>
          </a:solidFill>
          <a:ln w="12700">
            <a:solidFill>
              <a:srgbClr val="F4D35E"/>
            </a:solidFill>
            <a:prstDash val="solid"/>
          </a:ln>
        </p:spPr>
        <p:txBody>
          <a:bodyPr/>
          <a:p/>
        </p:txBody>
      </p:sp>
      <p:sp>
        <p:nvSpPr>
          <p:cNvPr id="22" name="Text 20"/>
          <p:cNvSpPr/>
          <p:nvPr/>
        </p:nvSpPr>
        <p:spPr>
          <a:xfrm>
            <a:off x="548640" y="5715000"/>
            <a:ext cx="1109441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i="1" dirty="0">
                <a:solidFill>
                  <a:srgbClr val="0B25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"I promise I'll [their plan]. Ask me next week!"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48640" y="6446520"/>
            <a:ext cx="11094415" cy="0"/>
          </a:xfrm>
          <a:prstGeom prst="line">
            <a:avLst/>
          </a:prstGeom>
          <a:noFill/>
          <a:ln w="9525">
            <a:solidFill>
              <a:srgbClr val="D9DCE3"/>
            </a:solidFill>
            <a:prstDash val="solid"/>
          </a:ln>
        </p:spPr>
        <p:txBody>
          <a:bodyPr/>
          <a:p/>
        </p:txBody>
      </p:sp>
      <p:sp>
        <p:nvSpPr>
          <p:cNvPr id="24" name="Text 22"/>
          <p:cNvSpPr/>
          <p:nvPr/>
        </p:nvSpPr>
        <p:spPr>
          <a:xfrm>
            <a:off x="548640" y="649224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8D99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LEARN   |   B1 INTERMEDIATE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1368735" y="649224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 learn — B1 Intermediate</dc:title>
  <dc:subject>PptxGenJS Presentation</dc:subject>
  <dc:creator>Mark</dc:creator>
  <cp:lastModifiedBy>Mark</cp:lastModifiedBy>
  <cp:revision>1</cp:revision>
  <dcterms:created xsi:type="dcterms:W3CDTF">2026-05-08T22:45:56Z</dcterms:created>
  <dcterms:modified xsi:type="dcterms:W3CDTF">2026-05-08T22:45:56Z</dcterms:modified>
</cp:coreProperties>
</file>